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4630400" cy="8229600"/>
  <p:notesSz cx="8229600" cy="14630400"/>
  <p:embeddedFontLst>
    <p:embeddedFont>
      <p:font typeface="Mukta Light" panose="020B0604020202020204" charset="0"/>
      <p:regular r:id="rId10"/>
    </p:embeddedFont>
    <p:embeddedFont>
      <p:font typeface="Prompt Medium" panose="00000600000000000000" pitchFamily="2" charset="-34"/>
      <p:regular r:id="rId11"/>
    </p:embeddedFont>
  </p:embeddedFontLst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0A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57" d="100"/>
          <a:sy n="57" d="100"/>
        </p:scale>
        <p:origin x="7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9180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B0C23">
              <a:alpha val="7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B0C23">
              <a:alpha val="7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B0C23">
              <a:alpha val="7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B0C23">
              <a:alpha val="7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B0C23">
              <a:alpha val="7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B0C23">
              <a:alpha val="7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B0C23">
              <a:alpha val="7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120640" y="1334453"/>
            <a:ext cx="4389120" cy="5485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4300"/>
              </a:lnSpc>
              <a:buNone/>
            </a:pPr>
            <a:r>
              <a:rPr lang="en-US" sz="3450" dirty="0">
                <a:solidFill>
                  <a:srgbClr val="C6BFEE"/>
                </a:solidFill>
                <a:latin typeface="Prompt Medium" pitchFamily="34" charset="0"/>
                <a:ea typeface="Prompt Medium" pitchFamily="34" charset="-122"/>
                <a:cs typeface="Prompt Medium" pitchFamily="34" charset="-120"/>
              </a:rPr>
              <a:t>Hälsocoach</a:t>
            </a:r>
            <a:endParaRPr lang="en-US" sz="34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9100" y="2376726"/>
            <a:ext cx="6172200" cy="3814643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864037" y="6499979"/>
            <a:ext cx="12902327" cy="3950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100"/>
              </a:lnSpc>
              <a:buNone/>
            </a:pPr>
            <a:r>
              <a:rPr lang="en-US" sz="1900" dirty="0">
                <a:solidFill>
                  <a:srgbClr val="DAD8E9"/>
                </a:solidFill>
                <a:latin typeface="Mukta Light" pitchFamily="34" charset="0"/>
                <a:ea typeface="Mukta Light" pitchFamily="34" charset="-122"/>
                <a:cs typeface="Mukta Light" pitchFamily="34" charset="-120"/>
              </a:rPr>
              <a:t>Av. Elliot och Milan</a:t>
            </a:r>
            <a:endParaRPr lang="en-US" sz="1900" dirty="0"/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D7F8224F-88FF-31B0-4977-CEEF46EB7CC6}"/>
              </a:ext>
            </a:extLst>
          </p:cNvPr>
          <p:cNvSpPr/>
          <p:nvPr/>
        </p:nvSpPr>
        <p:spPr>
          <a:xfrm>
            <a:off x="12818533" y="7755467"/>
            <a:ext cx="1811867" cy="474133"/>
          </a:xfrm>
          <a:prstGeom prst="rect">
            <a:avLst/>
          </a:prstGeom>
          <a:solidFill>
            <a:srgbClr val="090A1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864037" y="2193250"/>
            <a:ext cx="7415927" cy="18926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7450"/>
              </a:lnSpc>
              <a:buNone/>
            </a:pPr>
            <a:r>
              <a:rPr lang="en-US" sz="5950" dirty="0">
                <a:solidFill>
                  <a:srgbClr val="C6BFEE"/>
                </a:solidFill>
                <a:latin typeface="Prompt Medium" pitchFamily="34" charset="0"/>
                <a:ea typeface="Prompt Medium" pitchFamily="34" charset="-122"/>
                <a:cs typeface="Prompt Medium" pitchFamily="34" charset="-120"/>
              </a:rPr>
              <a:t>Mias kostråd för fotbollsspelaren</a:t>
            </a:r>
            <a:endParaRPr lang="en-US" sz="5950" dirty="0"/>
          </a:p>
        </p:txBody>
      </p:sp>
      <p:sp>
        <p:nvSpPr>
          <p:cNvPr id="4" name="Text 1"/>
          <p:cNvSpPr/>
          <p:nvPr/>
        </p:nvSpPr>
        <p:spPr>
          <a:xfrm>
            <a:off x="864037" y="4456152"/>
            <a:ext cx="7415927" cy="15801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1900" dirty="0">
                <a:solidFill>
                  <a:srgbClr val="DAD8E9"/>
                </a:solidFill>
                <a:latin typeface="Mukta Light" pitchFamily="34" charset="0"/>
                <a:ea typeface="Mukta Light" pitchFamily="34" charset="-122"/>
                <a:cs typeface="Mukta Light" pitchFamily="34" charset="-120"/>
              </a:rPr>
              <a:t>Som hennes hälsocoach är vårat mål att ge henne de bästa kostråden för att stötta din fotbollssatsning. Tillsammans ska vi se till att hon får i dig rätt näringsämnen för att orka med träningen och få maximalt ut av sin prestation.</a:t>
            </a:r>
            <a:endParaRPr lang="en-US" sz="1900" dirty="0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64037" y="3129915"/>
            <a:ext cx="8581906" cy="6858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400"/>
              </a:lnSpc>
              <a:buNone/>
            </a:pPr>
            <a:r>
              <a:rPr lang="en-US" sz="4300" dirty="0">
                <a:solidFill>
                  <a:srgbClr val="C6BFEE"/>
                </a:solidFill>
                <a:latin typeface="Prompt Medium" pitchFamily="34" charset="0"/>
                <a:ea typeface="Prompt Medium" pitchFamily="34" charset="-122"/>
                <a:cs typeface="Prompt Medium" pitchFamily="34" charset="-120"/>
              </a:rPr>
              <a:t>Bakgrund: Varför vi har valt Mia</a:t>
            </a:r>
            <a:endParaRPr lang="en-US" sz="4300" dirty="0"/>
          </a:p>
        </p:txBody>
      </p:sp>
      <p:sp>
        <p:nvSpPr>
          <p:cNvPr id="3" name="Text 1"/>
          <p:cNvSpPr/>
          <p:nvPr/>
        </p:nvSpPr>
        <p:spPr>
          <a:xfrm>
            <a:off x="864037" y="4309467"/>
            <a:ext cx="12902327" cy="790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1900" dirty="0">
                <a:solidFill>
                  <a:srgbClr val="DAD8E9"/>
                </a:solidFill>
                <a:latin typeface="Mukta Light" pitchFamily="34" charset="0"/>
                <a:ea typeface="Mukta Light" pitchFamily="34" charset="-122"/>
                <a:cs typeface="Mukta Light" pitchFamily="34" charset="-120"/>
              </a:rPr>
              <a:t>Vi valde Mia eftersom hon behövde mycket hjälp med att få i sig den näring hon behöver. Vi vill stötta henne så att hon kan må bättre och prestera på topp!</a:t>
            </a:r>
            <a:endParaRPr lang="en-US" sz="1900" dirty="0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C96578ED-A0F5-38F1-F322-B06EF4F93CF1}"/>
              </a:ext>
            </a:extLst>
          </p:cNvPr>
          <p:cNvSpPr/>
          <p:nvPr/>
        </p:nvSpPr>
        <p:spPr>
          <a:xfrm>
            <a:off x="12818533" y="7755467"/>
            <a:ext cx="1811867" cy="474133"/>
          </a:xfrm>
          <a:prstGeom prst="rect">
            <a:avLst/>
          </a:prstGeom>
          <a:solidFill>
            <a:srgbClr val="090A1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084927" y="472321"/>
            <a:ext cx="7946946" cy="9501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700"/>
              </a:lnSpc>
              <a:buNone/>
            </a:pPr>
            <a:r>
              <a:rPr lang="en-US" sz="2950" dirty="0">
                <a:solidFill>
                  <a:srgbClr val="C6BFEE"/>
                </a:solidFill>
                <a:latin typeface="Prompt Medium" pitchFamily="34" charset="0"/>
                <a:ea typeface="Prompt Medium" pitchFamily="34" charset="-122"/>
                <a:cs typeface="Prompt Medium" pitchFamily="34" charset="-120"/>
              </a:rPr>
              <a:t>Mias kostvanor: Frukost, lunch, middag och mellanmål</a:t>
            </a:r>
            <a:endParaRPr lang="en-US" sz="2950" dirty="0"/>
          </a:p>
        </p:txBody>
      </p:sp>
      <p:sp>
        <p:nvSpPr>
          <p:cNvPr id="4" name="Shape 1"/>
          <p:cNvSpPr/>
          <p:nvPr/>
        </p:nvSpPr>
        <p:spPr>
          <a:xfrm>
            <a:off x="6329958" y="1678900"/>
            <a:ext cx="22860" cy="6078260"/>
          </a:xfrm>
          <a:prstGeom prst="roundRect">
            <a:avLst>
              <a:gd name="adj" fmla="val 314200"/>
            </a:avLst>
          </a:prstGeom>
          <a:solidFill>
            <a:srgbClr val="6D4562"/>
          </a:solidFill>
          <a:ln/>
        </p:spPr>
        <p:txBody>
          <a:bodyPr/>
          <a:lstStyle/>
          <a:p>
            <a:endParaRPr lang="sv-SE"/>
          </a:p>
        </p:txBody>
      </p:sp>
      <p:sp>
        <p:nvSpPr>
          <p:cNvPr id="5" name="Shape 2"/>
          <p:cNvSpPr/>
          <p:nvPr/>
        </p:nvSpPr>
        <p:spPr>
          <a:xfrm>
            <a:off x="6510873" y="2052042"/>
            <a:ext cx="598527" cy="22860"/>
          </a:xfrm>
          <a:prstGeom prst="roundRect">
            <a:avLst>
              <a:gd name="adj" fmla="val 314200"/>
            </a:avLst>
          </a:prstGeom>
          <a:solidFill>
            <a:srgbClr val="6D4562"/>
          </a:solidFill>
          <a:ln/>
        </p:spPr>
        <p:txBody>
          <a:bodyPr/>
          <a:lstStyle/>
          <a:p>
            <a:endParaRPr lang="sv-SE"/>
          </a:p>
        </p:txBody>
      </p:sp>
      <p:sp>
        <p:nvSpPr>
          <p:cNvPr id="6" name="Shape 3"/>
          <p:cNvSpPr/>
          <p:nvPr/>
        </p:nvSpPr>
        <p:spPr>
          <a:xfrm>
            <a:off x="6149042" y="1871186"/>
            <a:ext cx="384691" cy="384691"/>
          </a:xfrm>
          <a:prstGeom prst="roundRect">
            <a:avLst>
              <a:gd name="adj" fmla="val 18671"/>
            </a:avLst>
          </a:prstGeom>
          <a:solidFill>
            <a:srgbClr val="542C49"/>
          </a:solidFill>
          <a:ln w="7620">
            <a:solidFill>
              <a:srgbClr val="6D4562"/>
            </a:solidFill>
            <a:prstDash val="solid"/>
          </a:ln>
        </p:spPr>
        <p:txBody>
          <a:bodyPr/>
          <a:lstStyle/>
          <a:p>
            <a:endParaRPr lang="sv-SE"/>
          </a:p>
        </p:txBody>
      </p:sp>
      <p:sp>
        <p:nvSpPr>
          <p:cNvPr id="7" name="Text 4"/>
          <p:cNvSpPr/>
          <p:nvPr/>
        </p:nvSpPr>
        <p:spPr>
          <a:xfrm>
            <a:off x="6298704" y="1949529"/>
            <a:ext cx="85249" cy="22800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750"/>
              </a:lnSpc>
              <a:buNone/>
            </a:pPr>
            <a:r>
              <a:rPr lang="en-US" sz="1750" dirty="0">
                <a:solidFill>
                  <a:srgbClr val="DAD8E9"/>
                </a:solidFill>
                <a:latin typeface="Prompt Medium" pitchFamily="34" charset="0"/>
                <a:ea typeface="Prompt Medium" pitchFamily="34" charset="-122"/>
                <a:cs typeface="Prompt Medium" pitchFamily="34" charset="-120"/>
              </a:rPr>
              <a:t>1</a:t>
            </a:r>
            <a:endParaRPr lang="en-US" sz="1750" dirty="0"/>
          </a:p>
        </p:txBody>
      </p:sp>
      <p:sp>
        <p:nvSpPr>
          <p:cNvPr id="8" name="Text 5"/>
          <p:cNvSpPr/>
          <p:nvPr/>
        </p:nvSpPr>
        <p:spPr>
          <a:xfrm>
            <a:off x="7281862" y="1849874"/>
            <a:ext cx="1900118" cy="2375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50"/>
              </a:lnSpc>
              <a:buNone/>
            </a:pPr>
            <a:r>
              <a:rPr lang="en-US" sz="1450" dirty="0">
                <a:solidFill>
                  <a:srgbClr val="DAD8E9"/>
                </a:solidFill>
                <a:latin typeface="Prompt Medium" pitchFamily="34" charset="0"/>
                <a:ea typeface="Prompt Medium" pitchFamily="34" charset="-122"/>
                <a:cs typeface="Prompt Medium" pitchFamily="34" charset="-120"/>
              </a:rPr>
              <a:t>Frukost</a:t>
            </a:r>
            <a:endParaRPr lang="en-US" sz="1450" dirty="0"/>
          </a:p>
        </p:txBody>
      </p:sp>
      <p:sp>
        <p:nvSpPr>
          <p:cNvPr id="9" name="Text 6"/>
          <p:cNvSpPr/>
          <p:nvPr/>
        </p:nvSpPr>
        <p:spPr>
          <a:xfrm>
            <a:off x="7281862" y="2189917"/>
            <a:ext cx="6750010" cy="5469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300" dirty="0">
                <a:solidFill>
                  <a:srgbClr val="DAD8E9"/>
                </a:solidFill>
                <a:latin typeface="Mukta Light" pitchFamily="34" charset="0"/>
                <a:ea typeface="Mukta Light" pitchFamily="34" charset="-122"/>
                <a:cs typeface="Mukta Light" pitchFamily="34" charset="-120"/>
              </a:rPr>
              <a:t>Börja dagen med en näringsrik frukost, som exempelvis gröt med bär och nötter. Detta ger dig en långsam energifrisättning.</a:t>
            </a:r>
            <a:endParaRPr lang="en-US" sz="1300" dirty="0"/>
          </a:p>
        </p:txBody>
      </p:sp>
      <p:sp>
        <p:nvSpPr>
          <p:cNvPr id="10" name="Shape 7"/>
          <p:cNvSpPr/>
          <p:nvPr/>
        </p:nvSpPr>
        <p:spPr>
          <a:xfrm>
            <a:off x="6510873" y="3451979"/>
            <a:ext cx="598527" cy="22860"/>
          </a:xfrm>
          <a:prstGeom prst="roundRect">
            <a:avLst>
              <a:gd name="adj" fmla="val 314200"/>
            </a:avLst>
          </a:prstGeom>
          <a:solidFill>
            <a:srgbClr val="6D4562"/>
          </a:solidFill>
          <a:ln/>
        </p:spPr>
        <p:txBody>
          <a:bodyPr/>
          <a:lstStyle/>
          <a:p>
            <a:endParaRPr lang="sv-SE"/>
          </a:p>
        </p:txBody>
      </p:sp>
      <p:sp>
        <p:nvSpPr>
          <p:cNvPr id="11" name="Shape 8"/>
          <p:cNvSpPr/>
          <p:nvPr/>
        </p:nvSpPr>
        <p:spPr>
          <a:xfrm>
            <a:off x="6149042" y="3271123"/>
            <a:ext cx="384691" cy="384691"/>
          </a:xfrm>
          <a:prstGeom prst="roundRect">
            <a:avLst>
              <a:gd name="adj" fmla="val 18671"/>
            </a:avLst>
          </a:prstGeom>
          <a:solidFill>
            <a:srgbClr val="542C49"/>
          </a:solidFill>
          <a:ln w="7620">
            <a:solidFill>
              <a:srgbClr val="6D4562"/>
            </a:solidFill>
            <a:prstDash val="solid"/>
          </a:ln>
        </p:spPr>
        <p:txBody>
          <a:bodyPr/>
          <a:lstStyle/>
          <a:p>
            <a:endParaRPr lang="sv-SE"/>
          </a:p>
        </p:txBody>
      </p:sp>
      <p:sp>
        <p:nvSpPr>
          <p:cNvPr id="12" name="Text 9"/>
          <p:cNvSpPr/>
          <p:nvPr/>
        </p:nvSpPr>
        <p:spPr>
          <a:xfrm>
            <a:off x="6274653" y="3349466"/>
            <a:ext cx="133350" cy="22800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750"/>
              </a:lnSpc>
              <a:buNone/>
            </a:pPr>
            <a:r>
              <a:rPr lang="en-US" sz="1750" dirty="0">
                <a:solidFill>
                  <a:srgbClr val="DAD8E9"/>
                </a:solidFill>
                <a:latin typeface="Prompt Medium" pitchFamily="34" charset="0"/>
                <a:ea typeface="Prompt Medium" pitchFamily="34" charset="-122"/>
                <a:cs typeface="Prompt Medium" pitchFamily="34" charset="-120"/>
              </a:rPr>
              <a:t>2</a:t>
            </a:r>
            <a:endParaRPr lang="en-US" sz="1750" dirty="0"/>
          </a:p>
        </p:txBody>
      </p:sp>
      <p:sp>
        <p:nvSpPr>
          <p:cNvPr id="13" name="Text 10"/>
          <p:cNvSpPr/>
          <p:nvPr/>
        </p:nvSpPr>
        <p:spPr>
          <a:xfrm>
            <a:off x="7281862" y="3249811"/>
            <a:ext cx="1900118" cy="2375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50"/>
              </a:lnSpc>
              <a:buNone/>
            </a:pPr>
            <a:r>
              <a:rPr lang="en-US" sz="1450" dirty="0">
                <a:solidFill>
                  <a:srgbClr val="DAD8E9"/>
                </a:solidFill>
                <a:latin typeface="Prompt Medium" pitchFamily="34" charset="0"/>
                <a:ea typeface="Prompt Medium" pitchFamily="34" charset="-122"/>
                <a:cs typeface="Prompt Medium" pitchFamily="34" charset="-120"/>
              </a:rPr>
              <a:t>Lunch</a:t>
            </a:r>
            <a:endParaRPr lang="en-US" sz="1450" dirty="0"/>
          </a:p>
        </p:txBody>
      </p:sp>
      <p:sp>
        <p:nvSpPr>
          <p:cNvPr id="14" name="Text 11"/>
          <p:cNvSpPr/>
          <p:nvPr/>
        </p:nvSpPr>
        <p:spPr>
          <a:xfrm>
            <a:off x="7281862" y="3589853"/>
            <a:ext cx="6750010" cy="5469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300" dirty="0">
                <a:solidFill>
                  <a:srgbClr val="DAD8E9"/>
                </a:solidFill>
                <a:latin typeface="Mukta Light" pitchFamily="34" charset="0"/>
                <a:ea typeface="Mukta Light" pitchFamily="34" charset="-122"/>
                <a:cs typeface="Mukta Light" pitchFamily="34" charset="-120"/>
              </a:rPr>
              <a:t>Välj en balanserad lunch med protein, fullkornsprodukter och mycket grönsaker. Detta ger dig uthållighet inför träningen.</a:t>
            </a:r>
            <a:endParaRPr lang="en-US" sz="1300" dirty="0"/>
          </a:p>
        </p:txBody>
      </p:sp>
      <p:sp>
        <p:nvSpPr>
          <p:cNvPr id="15" name="Shape 12"/>
          <p:cNvSpPr/>
          <p:nvPr/>
        </p:nvSpPr>
        <p:spPr>
          <a:xfrm>
            <a:off x="6510873" y="4851916"/>
            <a:ext cx="598527" cy="22860"/>
          </a:xfrm>
          <a:prstGeom prst="roundRect">
            <a:avLst>
              <a:gd name="adj" fmla="val 314200"/>
            </a:avLst>
          </a:prstGeom>
          <a:solidFill>
            <a:srgbClr val="6D4562"/>
          </a:solidFill>
          <a:ln/>
        </p:spPr>
        <p:txBody>
          <a:bodyPr/>
          <a:lstStyle/>
          <a:p>
            <a:endParaRPr lang="sv-SE"/>
          </a:p>
        </p:txBody>
      </p:sp>
      <p:sp>
        <p:nvSpPr>
          <p:cNvPr id="16" name="Shape 13"/>
          <p:cNvSpPr/>
          <p:nvPr/>
        </p:nvSpPr>
        <p:spPr>
          <a:xfrm>
            <a:off x="6149042" y="4671060"/>
            <a:ext cx="384691" cy="384691"/>
          </a:xfrm>
          <a:prstGeom prst="roundRect">
            <a:avLst>
              <a:gd name="adj" fmla="val 18671"/>
            </a:avLst>
          </a:prstGeom>
          <a:solidFill>
            <a:srgbClr val="542C49"/>
          </a:solidFill>
          <a:ln w="7620">
            <a:solidFill>
              <a:srgbClr val="6D4562"/>
            </a:solidFill>
            <a:prstDash val="solid"/>
          </a:ln>
        </p:spPr>
        <p:txBody>
          <a:bodyPr/>
          <a:lstStyle/>
          <a:p>
            <a:endParaRPr lang="sv-SE"/>
          </a:p>
        </p:txBody>
      </p:sp>
      <p:sp>
        <p:nvSpPr>
          <p:cNvPr id="17" name="Text 14"/>
          <p:cNvSpPr/>
          <p:nvPr/>
        </p:nvSpPr>
        <p:spPr>
          <a:xfrm>
            <a:off x="6275249" y="4749403"/>
            <a:ext cx="132278" cy="22800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750"/>
              </a:lnSpc>
              <a:buNone/>
            </a:pPr>
            <a:r>
              <a:rPr lang="en-US" sz="1750" dirty="0">
                <a:solidFill>
                  <a:srgbClr val="DAD8E9"/>
                </a:solidFill>
                <a:latin typeface="Prompt Medium" pitchFamily="34" charset="0"/>
                <a:ea typeface="Prompt Medium" pitchFamily="34" charset="-122"/>
                <a:cs typeface="Prompt Medium" pitchFamily="34" charset="-120"/>
              </a:rPr>
              <a:t>3</a:t>
            </a:r>
            <a:endParaRPr lang="en-US" sz="1750" dirty="0"/>
          </a:p>
        </p:txBody>
      </p:sp>
      <p:sp>
        <p:nvSpPr>
          <p:cNvPr id="18" name="Text 15"/>
          <p:cNvSpPr/>
          <p:nvPr/>
        </p:nvSpPr>
        <p:spPr>
          <a:xfrm>
            <a:off x="7281862" y="4649748"/>
            <a:ext cx="1900118" cy="2375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50"/>
              </a:lnSpc>
              <a:buNone/>
            </a:pPr>
            <a:r>
              <a:rPr lang="en-US" sz="1450" dirty="0">
                <a:solidFill>
                  <a:srgbClr val="DAD8E9"/>
                </a:solidFill>
                <a:latin typeface="Prompt Medium" pitchFamily="34" charset="0"/>
                <a:ea typeface="Prompt Medium" pitchFamily="34" charset="-122"/>
                <a:cs typeface="Prompt Medium" pitchFamily="34" charset="-120"/>
              </a:rPr>
              <a:t>Mellanmål</a:t>
            </a:r>
            <a:endParaRPr lang="en-US" sz="1450" dirty="0"/>
          </a:p>
        </p:txBody>
      </p:sp>
      <p:sp>
        <p:nvSpPr>
          <p:cNvPr id="19" name="Text 16"/>
          <p:cNvSpPr/>
          <p:nvPr/>
        </p:nvSpPr>
        <p:spPr>
          <a:xfrm>
            <a:off x="7281862" y="4989790"/>
            <a:ext cx="6750010" cy="5469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300" dirty="0">
                <a:solidFill>
                  <a:srgbClr val="DAD8E9"/>
                </a:solidFill>
                <a:latin typeface="Mukta Light" pitchFamily="34" charset="0"/>
                <a:ea typeface="Mukta Light" pitchFamily="34" charset="-122"/>
                <a:cs typeface="Mukta Light" pitchFamily="34" charset="-120"/>
              </a:rPr>
              <a:t>Planera in hälsosamma mellanmål, som t.ex. yoghurt, frukt eller nötter. Detta förhindrar energidippar.</a:t>
            </a:r>
            <a:endParaRPr lang="en-US" sz="1300" dirty="0"/>
          </a:p>
        </p:txBody>
      </p:sp>
      <p:sp>
        <p:nvSpPr>
          <p:cNvPr id="20" name="Shape 17"/>
          <p:cNvSpPr/>
          <p:nvPr/>
        </p:nvSpPr>
        <p:spPr>
          <a:xfrm>
            <a:off x="6510873" y="6251853"/>
            <a:ext cx="598527" cy="22860"/>
          </a:xfrm>
          <a:prstGeom prst="roundRect">
            <a:avLst>
              <a:gd name="adj" fmla="val 314200"/>
            </a:avLst>
          </a:prstGeom>
          <a:solidFill>
            <a:srgbClr val="6D4562"/>
          </a:solidFill>
          <a:ln/>
        </p:spPr>
        <p:txBody>
          <a:bodyPr/>
          <a:lstStyle/>
          <a:p>
            <a:endParaRPr lang="sv-SE"/>
          </a:p>
        </p:txBody>
      </p:sp>
      <p:sp>
        <p:nvSpPr>
          <p:cNvPr id="21" name="Shape 18"/>
          <p:cNvSpPr/>
          <p:nvPr/>
        </p:nvSpPr>
        <p:spPr>
          <a:xfrm>
            <a:off x="6149042" y="6070997"/>
            <a:ext cx="384691" cy="384691"/>
          </a:xfrm>
          <a:prstGeom prst="roundRect">
            <a:avLst>
              <a:gd name="adj" fmla="val 18671"/>
            </a:avLst>
          </a:prstGeom>
          <a:solidFill>
            <a:srgbClr val="542C49"/>
          </a:solidFill>
          <a:ln w="7620">
            <a:solidFill>
              <a:srgbClr val="6D4562"/>
            </a:solidFill>
            <a:prstDash val="solid"/>
          </a:ln>
        </p:spPr>
        <p:txBody>
          <a:bodyPr/>
          <a:lstStyle/>
          <a:p>
            <a:endParaRPr lang="sv-SE"/>
          </a:p>
        </p:txBody>
      </p:sp>
      <p:sp>
        <p:nvSpPr>
          <p:cNvPr id="22" name="Text 19"/>
          <p:cNvSpPr/>
          <p:nvPr/>
        </p:nvSpPr>
        <p:spPr>
          <a:xfrm>
            <a:off x="6271915" y="6149340"/>
            <a:ext cx="138827" cy="22800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750"/>
              </a:lnSpc>
              <a:buNone/>
            </a:pPr>
            <a:r>
              <a:rPr lang="en-US" sz="1750" dirty="0">
                <a:solidFill>
                  <a:srgbClr val="DAD8E9"/>
                </a:solidFill>
                <a:latin typeface="Prompt Medium" pitchFamily="34" charset="0"/>
                <a:ea typeface="Prompt Medium" pitchFamily="34" charset="-122"/>
                <a:cs typeface="Prompt Medium" pitchFamily="34" charset="-120"/>
              </a:rPr>
              <a:t>4</a:t>
            </a:r>
            <a:endParaRPr lang="en-US" sz="1750" dirty="0"/>
          </a:p>
        </p:txBody>
      </p:sp>
      <p:sp>
        <p:nvSpPr>
          <p:cNvPr id="23" name="Text 20"/>
          <p:cNvSpPr/>
          <p:nvPr/>
        </p:nvSpPr>
        <p:spPr>
          <a:xfrm>
            <a:off x="7281862" y="6049685"/>
            <a:ext cx="1900118" cy="2375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50"/>
              </a:lnSpc>
              <a:buNone/>
            </a:pPr>
            <a:r>
              <a:rPr lang="en-US" sz="1450" dirty="0">
                <a:solidFill>
                  <a:srgbClr val="DAD8E9"/>
                </a:solidFill>
                <a:latin typeface="Prompt Medium" pitchFamily="34" charset="0"/>
                <a:ea typeface="Prompt Medium" pitchFamily="34" charset="-122"/>
                <a:cs typeface="Prompt Medium" pitchFamily="34" charset="-120"/>
              </a:rPr>
              <a:t>Middag</a:t>
            </a:r>
            <a:endParaRPr lang="en-US" sz="1450" dirty="0"/>
          </a:p>
        </p:txBody>
      </p:sp>
      <p:sp>
        <p:nvSpPr>
          <p:cNvPr id="24" name="Text 21"/>
          <p:cNvSpPr/>
          <p:nvPr/>
        </p:nvSpPr>
        <p:spPr>
          <a:xfrm>
            <a:off x="7281862" y="6389727"/>
            <a:ext cx="6750010" cy="5469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300" dirty="0">
                <a:solidFill>
                  <a:srgbClr val="DAD8E9"/>
                </a:solidFill>
                <a:latin typeface="Mukta Light" pitchFamily="34" charset="0"/>
                <a:ea typeface="Mukta Light" pitchFamily="34" charset="-122"/>
                <a:cs typeface="Mukta Light" pitchFamily="34" charset="-120"/>
              </a:rPr>
              <a:t>Grillad lax med quinoa och en sallad på spenat, avokado och tomater, toppad med olivolja och citron.</a:t>
            </a:r>
            <a:endParaRPr lang="en-US" sz="1300" dirty="0"/>
          </a:p>
        </p:txBody>
      </p:sp>
      <p:sp>
        <p:nvSpPr>
          <p:cNvPr id="25" name="Text 22"/>
          <p:cNvSpPr/>
          <p:nvPr/>
        </p:nvSpPr>
        <p:spPr>
          <a:xfrm>
            <a:off x="7281862" y="7039213"/>
            <a:ext cx="6750010" cy="5469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300" dirty="0">
                <a:solidFill>
                  <a:srgbClr val="DAD8E9"/>
                </a:solidFill>
                <a:latin typeface="Mukta Light" pitchFamily="34" charset="0"/>
                <a:ea typeface="Mukta Light" pitchFamily="34" charset="-122"/>
                <a:cs typeface="Mukta Light" pitchFamily="34" charset="-120"/>
              </a:rPr>
              <a:t>Laxen ger omega-3 och protein, quinoa ger långsamma kolhydrater och extra protein, och salladen bidrar med hälsosamma fetter och vitaminer.</a:t>
            </a:r>
            <a:endParaRPr lang="en-US" sz="1300" dirty="0"/>
          </a:p>
        </p:txBody>
      </p:sp>
      <p:sp>
        <p:nvSpPr>
          <p:cNvPr id="26" name="Rektangel 25">
            <a:extLst>
              <a:ext uri="{FF2B5EF4-FFF2-40B4-BE49-F238E27FC236}">
                <a16:creationId xmlns:a16="http://schemas.microsoft.com/office/drawing/2014/main" id="{6E99600D-3B0B-E379-62CD-A5063B5793DD}"/>
              </a:ext>
            </a:extLst>
          </p:cNvPr>
          <p:cNvSpPr/>
          <p:nvPr/>
        </p:nvSpPr>
        <p:spPr>
          <a:xfrm>
            <a:off x="12818533" y="7755467"/>
            <a:ext cx="1811867" cy="474133"/>
          </a:xfrm>
          <a:prstGeom prst="rect">
            <a:avLst/>
          </a:prstGeom>
          <a:solidFill>
            <a:srgbClr val="090A1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350437" y="771525"/>
            <a:ext cx="7415927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400"/>
              </a:lnSpc>
              <a:buNone/>
            </a:pPr>
            <a:r>
              <a:rPr lang="en-US" sz="4300" dirty="0">
                <a:solidFill>
                  <a:srgbClr val="C6BFEE"/>
                </a:solidFill>
                <a:latin typeface="Prompt Medium" pitchFamily="34" charset="0"/>
                <a:ea typeface="Prompt Medium" pitchFamily="34" charset="-122"/>
                <a:cs typeface="Prompt Medium" pitchFamily="34" charset="-120"/>
              </a:rPr>
              <a:t>Kostråd för balans och välmående</a:t>
            </a:r>
            <a:endParaRPr lang="en-US" sz="4300" dirty="0"/>
          </a:p>
        </p:txBody>
      </p:sp>
      <p:sp>
        <p:nvSpPr>
          <p:cNvPr id="4" name="Shape 1"/>
          <p:cNvSpPr/>
          <p:nvPr/>
        </p:nvSpPr>
        <p:spPr>
          <a:xfrm>
            <a:off x="6350437" y="2791063"/>
            <a:ext cx="555427" cy="555427"/>
          </a:xfrm>
          <a:prstGeom prst="roundRect">
            <a:avLst>
              <a:gd name="adj" fmla="val 18669"/>
            </a:avLst>
          </a:prstGeom>
          <a:solidFill>
            <a:srgbClr val="542C49"/>
          </a:solidFill>
          <a:ln w="15240">
            <a:solidFill>
              <a:srgbClr val="6D4562"/>
            </a:solidFill>
            <a:prstDash val="solid"/>
          </a:ln>
        </p:spPr>
        <p:txBody>
          <a:bodyPr/>
          <a:lstStyle/>
          <a:p>
            <a:endParaRPr lang="sv-SE"/>
          </a:p>
        </p:txBody>
      </p:sp>
      <p:sp>
        <p:nvSpPr>
          <p:cNvPr id="5" name="Text 2"/>
          <p:cNvSpPr/>
          <p:nvPr/>
        </p:nvSpPr>
        <p:spPr>
          <a:xfrm>
            <a:off x="6566535" y="2904173"/>
            <a:ext cx="123111" cy="3292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550"/>
              </a:lnSpc>
              <a:buNone/>
            </a:pPr>
            <a:r>
              <a:rPr lang="en-US" sz="2550" dirty="0">
                <a:solidFill>
                  <a:srgbClr val="DAD8E9"/>
                </a:solidFill>
                <a:latin typeface="Prompt Medium" pitchFamily="34" charset="0"/>
                <a:ea typeface="Prompt Medium" pitchFamily="34" charset="-122"/>
                <a:cs typeface="Prompt Medium" pitchFamily="34" charset="-120"/>
              </a:rPr>
              <a:t>1</a:t>
            </a:r>
            <a:endParaRPr lang="en-US" sz="2550" dirty="0"/>
          </a:p>
        </p:txBody>
      </p:sp>
      <p:sp>
        <p:nvSpPr>
          <p:cNvPr id="6" name="Text 3"/>
          <p:cNvSpPr/>
          <p:nvPr/>
        </p:nvSpPr>
        <p:spPr>
          <a:xfrm>
            <a:off x="7152680" y="2791063"/>
            <a:ext cx="2743200" cy="3429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2150" dirty="0">
                <a:solidFill>
                  <a:srgbClr val="DAD8E9"/>
                </a:solidFill>
                <a:latin typeface="Prompt Medium" pitchFamily="34" charset="0"/>
                <a:ea typeface="Prompt Medium" pitchFamily="34" charset="-122"/>
                <a:cs typeface="Prompt Medium" pitchFamily="34" charset="-120"/>
              </a:rPr>
              <a:t>Tallriksmodellen</a:t>
            </a:r>
            <a:endParaRPr lang="en-US" sz="2150" dirty="0"/>
          </a:p>
        </p:txBody>
      </p:sp>
      <p:sp>
        <p:nvSpPr>
          <p:cNvPr id="7" name="Text 4"/>
          <p:cNvSpPr/>
          <p:nvPr/>
        </p:nvSpPr>
        <p:spPr>
          <a:xfrm>
            <a:off x="7152680" y="3282077"/>
            <a:ext cx="2782372" cy="197524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1900" dirty="0">
                <a:solidFill>
                  <a:srgbClr val="DAD8E9"/>
                </a:solidFill>
                <a:latin typeface="Mukta Light" pitchFamily="34" charset="0"/>
                <a:ea typeface="Mukta Light" pitchFamily="34" charset="-122"/>
                <a:cs typeface="Mukta Light" pitchFamily="34" charset="-120"/>
              </a:rPr>
              <a:t>Fyll hälften av tallriken med grönsaker, en fjärdedel med protein och en fjärdedel med fullkornsprodukter.</a:t>
            </a:r>
            <a:endParaRPr lang="en-US" sz="1900" dirty="0"/>
          </a:p>
        </p:txBody>
      </p:sp>
      <p:sp>
        <p:nvSpPr>
          <p:cNvPr id="8" name="Shape 5"/>
          <p:cNvSpPr/>
          <p:nvPr/>
        </p:nvSpPr>
        <p:spPr>
          <a:xfrm>
            <a:off x="10181868" y="2791063"/>
            <a:ext cx="555427" cy="555427"/>
          </a:xfrm>
          <a:prstGeom prst="roundRect">
            <a:avLst>
              <a:gd name="adj" fmla="val 18669"/>
            </a:avLst>
          </a:prstGeom>
          <a:solidFill>
            <a:srgbClr val="542C49"/>
          </a:solidFill>
          <a:ln w="15240">
            <a:solidFill>
              <a:srgbClr val="6D4562"/>
            </a:solidFill>
            <a:prstDash val="solid"/>
          </a:ln>
        </p:spPr>
        <p:txBody>
          <a:bodyPr/>
          <a:lstStyle/>
          <a:p>
            <a:endParaRPr lang="sv-SE"/>
          </a:p>
        </p:txBody>
      </p:sp>
      <p:sp>
        <p:nvSpPr>
          <p:cNvPr id="9" name="Text 6"/>
          <p:cNvSpPr/>
          <p:nvPr/>
        </p:nvSpPr>
        <p:spPr>
          <a:xfrm>
            <a:off x="10363319" y="2904173"/>
            <a:ext cx="192524" cy="3292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550"/>
              </a:lnSpc>
              <a:buNone/>
            </a:pPr>
            <a:r>
              <a:rPr lang="en-US" sz="2550" dirty="0">
                <a:solidFill>
                  <a:srgbClr val="DAD8E9"/>
                </a:solidFill>
                <a:latin typeface="Prompt Medium" pitchFamily="34" charset="0"/>
                <a:ea typeface="Prompt Medium" pitchFamily="34" charset="-122"/>
                <a:cs typeface="Prompt Medium" pitchFamily="34" charset="-120"/>
              </a:rPr>
              <a:t>2</a:t>
            </a:r>
            <a:endParaRPr lang="en-US" sz="2550" dirty="0"/>
          </a:p>
        </p:txBody>
      </p:sp>
      <p:sp>
        <p:nvSpPr>
          <p:cNvPr id="10" name="Text 7"/>
          <p:cNvSpPr/>
          <p:nvPr/>
        </p:nvSpPr>
        <p:spPr>
          <a:xfrm>
            <a:off x="10984111" y="2791063"/>
            <a:ext cx="2743200" cy="3429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2150" dirty="0">
                <a:solidFill>
                  <a:srgbClr val="DAD8E9"/>
                </a:solidFill>
                <a:latin typeface="Prompt Medium" pitchFamily="34" charset="0"/>
                <a:ea typeface="Prompt Medium" pitchFamily="34" charset="-122"/>
                <a:cs typeface="Prompt Medium" pitchFamily="34" charset="-120"/>
              </a:rPr>
              <a:t>Makronutrienter</a:t>
            </a:r>
            <a:endParaRPr lang="en-US" sz="2150" dirty="0"/>
          </a:p>
        </p:txBody>
      </p:sp>
      <p:sp>
        <p:nvSpPr>
          <p:cNvPr id="11" name="Text 8"/>
          <p:cNvSpPr/>
          <p:nvPr/>
        </p:nvSpPr>
        <p:spPr>
          <a:xfrm>
            <a:off x="10984111" y="3282077"/>
            <a:ext cx="2782372" cy="11851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1900" dirty="0">
                <a:solidFill>
                  <a:srgbClr val="DAD8E9"/>
                </a:solidFill>
                <a:latin typeface="Mukta Light" pitchFamily="34" charset="0"/>
                <a:ea typeface="Mukta Light" pitchFamily="34" charset="-122"/>
                <a:cs typeface="Mukta Light" pitchFamily="34" charset="-120"/>
              </a:rPr>
              <a:t>Fokusera på en bra balans mellan protein, kolhydrater och hälsosamma fetter.</a:t>
            </a:r>
            <a:endParaRPr lang="en-US" sz="1900" dirty="0"/>
          </a:p>
        </p:txBody>
      </p:sp>
      <p:sp>
        <p:nvSpPr>
          <p:cNvPr id="12" name="Shape 9"/>
          <p:cNvSpPr/>
          <p:nvPr/>
        </p:nvSpPr>
        <p:spPr>
          <a:xfrm>
            <a:off x="6350437" y="5781794"/>
            <a:ext cx="555427" cy="555427"/>
          </a:xfrm>
          <a:prstGeom prst="roundRect">
            <a:avLst>
              <a:gd name="adj" fmla="val 18669"/>
            </a:avLst>
          </a:prstGeom>
          <a:solidFill>
            <a:srgbClr val="542C49"/>
          </a:solidFill>
          <a:ln w="15240">
            <a:solidFill>
              <a:srgbClr val="6D4562"/>
            </a:solidFill>
            <a:prstDash val="solid"/>
          </a:ln>
        </p:spPr>
        <p:txBody>
          <a:bodyPr/>
          <a:lstStyle/>
          <a:p>
            <a:endParaRPr lang="sv-SE"/>
          </a:p>
        </p:txBody>
      </p:sp>
      <p:sp>
        <p:nvSpPr>
          <p:cNvPr id="13" name="Text 10"/>
          <p:cNvSpPr/>
          <p:nvPr/>
        </p:nvSpPr>
        <p:spPr>
          <a:xfrm>
            <a:off x="6532602" y="5894903"/>
            <a:ext cx="190976" cy="3292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550"/>
              </a:lnSpc>
              <a:buNone/>
            </a:pPr>
            <a:r>
              <a:rPr lang="en-US" sz="2550" dirty="0">
                <a:solidFill>
                  <a:srgbClr val="DAD8E9"/>
                </a:solidFill>
                <a:latin typeface="Prompt Medium" pitchFamily="34" charset="0"/>
                <a:ea typeface="Prompt Medium" pitchFamily="34" charset="-122"/>
                <a:cs typeface="Prompt Medium" pitchFamily="34" charset="-120"/>
              </a:rPr>
              <a:t>3</a:t>
            </a:r>
            <a:endParaRPr lang="en-US" sz="2550" dirty="0"/>
          </a:p>
        </p:txBody>
      </p:sp>
      <p:sp>
        <p:nvSpPr>
          <p:cNvPr id="14" name="Text 11"/>
          <p:cNvSpPr/>
          <p:nvPr/>
        </p:nvSpPr>
        <p:spPr>
          <a:xfrm>
            <a:off x="7152680" y="5781794"/>
            <a:ext cx="2743200" cy="3429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2150" dirty="0">
                <a:solidFill>
                  <a:srgbClr val="DAD8E9"/>
                </a:solidFill>
                <a:latin typeface="Prompt Medium" pitchFamily="34" charset="0"/>
                <a:ea typeface="Prompt Medium" pitchFamily="34" charset="-122"/>
                <a:cs typeface="Prompt Medium" pitchFamily="34" charset="-120"/>
              </a:rPr>
              <a:t>Mikronutrienter</a:t>
            </a:r>
            <a:endParaRPr lang="en-US" sz="2150" dirty="0"/>
          </a:p>
        </p:txBody>
      </p:sp>
      <p:sp>
        <p:nvSpPr>
          <p:cNvPr id="15" name="Text 12"/>
          <p:cNvSpPr/>
          <p:nvPr/>
        </p:nvSpPr>
        <p:spPr>
          <a:xfrm>
            <a:off x="7152680" y="6272808"/>
            <a:ext cx="2782372" cy="11851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1900" dirty="0">
                <a:solidFill>
                  <a:srgbClr val="DAD8E9"/>
                </a:solidFill>
                <a:latin typeface="Mukta Light" pitchFamily="34" charset="0"/>
                <a:ea typeface="Mukta Light" pitchFamily="34" charset="-122"/>
                <a:cs typeface="Mukta Light" pitchFamily="34" charset="-120"/>
              </a:rPr>
              <a:t>Ät ett varierat kostintag för att få i dig alla viktiga vitaminer och mineraler.</a:t>
            </a:r>
            <a:endParaRPr lang="en-US" sz="1900" dirty="0"/>
          </a:p>
        </p:txBody>
      </p:sp>
      <p:sp>
        <p:nvSpPr>
          <p:cNvPr id="16" name="Shape 13"/>
          <p:cNvSpPr/>
          <p:nvPr/>
        </p:nvSpPr>
        <p:spPr>
          <a:xfrm>
            <a:off x="10181868" y="5781794"/>
            <a:ext cx="555427" cy="555427"/>
          </a:xfrm>
          <a:prstGeom prst="roundRect">
            <a:avLst>
              <a:gd name="adj" fmla="val 18669"/>
            </a:avLst>
          </a:prstGeom>
          <a:solidFill>
            <a:srgbClr val="542C49"/>
          </a:solidFill>
          <a:ln w="15240">
            <a:solidFill>
              <a:srgbClr val="6D4562"/>
            </a:solidFill>
            <a:prstDash val="solid"/>
          </a:ln>
        </p:spPr>
        <p:txBody>
          <a:bodyPr/>
          <a:lstStyle/>
          <a:p>
            <a:endParaRPr lang="sv-SE"/>
          </a:p>
        </p:txBody>
      </p:sp>
      <p:sp>
        <p:nvSpPr>
          <p:cNvPr id="17" name="Text 14"/>
          <p:cNvSpPr/>
          <p:nvPr/>
        </p:nvSpPr>
        <p:spPr>
          <a:xfrm>
            <a:off x="10359271" y="5894903"/>
            <a:ext cx="200501" cy="3292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550"/>
              </a:lnSpc>
              <a:buNone/>
            </a:pPr>
            <a:r>
              <a:rPr lang="en-US" sz="2550" dirty="0">
                <a:solidFill>
                  <a:srgbClr val="DAD8E9"/>
                </a:solidFill>
                <a:latin typeface="Prompt Medium" pitchFamily="34" charset="0"/>
                <a:ea typeface="Prompt Medium" pitchFamily="34" charset="-122"/>
                <a:cs typeface="Prompt Medium" pitchFamily="34" charset="-120"/>
              </a:rPr>
              <a:t>4</a:t>
            </a:r>
            <a:endParaRPr lang="en-US" sz="2550" dirty="0"/>
          </a:p>
        </p:txBody>
      </p:sp>
      <p:sp>
        <p:nvSpPr>
          <p:cNvPr id="18" name="Text 15"/>
          <p:cNvSpPr/>
          <p:nvPr/>
        </p:nvSpPr>
        <p:spPr>
          <a:xfrm>
            <a:off x="10984111" y="5781794"/>
            <a:ext cx="2743200" cy="3429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2150" dirty="0">
                <a:solidFill>
                  <a:srgbClr val="DAD8E9"/>
                </a:solidFill>
                <a:latin typeface="Prompt Medium" pitchFamily="34" charset="0"/>
                <a:ea typeface="Prompt Medium" pitchFamily="34" charset="-122"/>
                <a:cs typeface="Prompt Medium" pitchFamily="34" charset="-120"/>
              </a:rPr>
              <a:t>Återhämtning</a:t>
            </a:r>
            <a:endParaRPr lang="en-US" sz="2150" dirty="0"/>
          </a:p>
        </p:txBody>
      </p:sp>
      <p:sp>
        <p:nvSpPr>
          <p:cNvPr id="19" name="Text 16"/>
          <p:cNvSpPr/>
          <p:nvPr/>
        </p:nvSpPr>
        <p:spPr>
          <a:xfrm>
            <a:off x="10984111" y="6272808"/>
            <a:ext cx="2782372" cy="11851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1900" dirty="0">
                <a:solidFill>
                  <a:srgbClr val="DAD8E9"/>
                </a:solidFill>
                <a:latin typeface="Mukta Light" pitchFamily="34" charset="0"/>
                <a:ea typeface="Mukta Light" pitchFamily="34" charset="-122"/>
                <a:cs typeface="Mukta Light" pitchFamily="34" charset="-120"/>
              </a:rPr>
              <a:t>Planera in mellanmål och återhämtning efter träning för bästa resultat.</a:t>
            </a:r>
            <a:endParaRPr lang="en-US" sz="1900" dirty="0"/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10C4B6D9-50D0-E009-87C3-E5C6313F3524}"/>
              </a:ext>
            </a:extLst>
          </p:cNvPr>
          <p:cNvSpPr/>
          <p:nvPr/>
        </p:nvSpPr>
        <p:spPr>
          <a:xfrm>
            <a:off x="12818533" y="7755467"/>
            <a:ext cx="1811867" cy="474133"/>
          </a:xfrm>
          <a:prstGeom prst="rect">
            <a:avLst/>
          </a:prstGeom>
          <a:solidFill>
            <a:srgbClr val="090A1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350437" y="1263015"/>
            <a:ext cx="6041112" cy="6858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400"/>
              </a:lnSpc>
              <a:buNone/>
            </a:pPr>
            <a:r>
              <a:rPr lang="en-US" sz="4300" dirty="0">
                <a:solidFill>
                  <a:srgbClr val="C6BFEE"/>
                </a:solidFill>
                <a:latin typeface="Prompt Medium" pitchFamily="34" charset="0"/>
                <a:ea typeface="Prompt Medium" pitchFamily="34" charset="-122"/>
                <a:cs typeface="Prompt Medium" pitchFamily="34" charset="-120"/>
              </a:rPr>
              <a:t>Kostcirkelns betydelse</a:t>
            </a:r>
            <a:endParaRPr lang="en-US" sz="4300" dirty="0"/>
          </a:p>
        </p:txBody>
      </p:sp>
      <p:sp>
        <p:nvSpPr>
          <p:cNvPr id="4" name="Shape 1"/>
          <p:cNvSpPr/>
          <p:nvPr/>
        </p:nvSpPr>
        <p:spPr>
          <a:xfrm>
            <a:off x="6350437" y="2319099"/>
            <a:ext cx="3584615" cy="2595324"/>
          </a:xfrm>
          <a:prstGeom prst="roundRect">
            <a:avLst>
              <a:gd name="adj" fmla="val 3995"/>
            </a:avLst>
          </a:prstGeom>
          <a:solidFill>
            <a:srgbClr val="542C49"/>
          </a:solidFill>
          <a:ln w="15240">
            <a:solidFill>
              <a:srgbClr val="6D4562"/>
            </a:solidFill>
            <a:prstDash val="solid"/>
          </a:ln>
        </p:spPr>
        <p:txBody>
          <a:bodyPr/>
          <a:lstStyle/>
          <a:p>
            <a:endParaRPr lang="sv-SE"/>
          </a:p>
        </p:txBody>
      </p:sp>
      <p:sp>
        <p:nvSpPr>
          <p:cNvPr id="5" name="Text 2"/>
          <p:cNvSpPr/>
          <p:nvPr/>
        </p:nvSpPr>
        <p:spPr>
          <a:xfrm>
            <a:off x="6612493" y="2581156"/>
            <a:ext cx="2743200" cy="3429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2150" dirty="0">
                <a:solidFill>
                  <a:srgbClr val="DAD8E9"/>
                </a:solidFill>
                <a:latin typeface="Prompt Medium" pitchFamily="34" charset="0"/>
                <a:ea typeface="Prompt Medium" pitchFamily="34" charset="-122"/>
                <a:cs typeface="Prompt Medium" pitchFamily="34" charset="-120"/>
              </a:rPr>
              <a:t>Helhet och balans</a:t>
            </a:r>
            <a:endParaRPr lang="en-US" sz="2150" dirty="0"/>
          </a:p>
        </p:txBody>
      </p:sp>
      <p:sp>
        <p:nvSpPr>
          <p:cNvPr id="6" name="Text 3"/>
          <p:cNvSpPr/>
          <p:nvPr/>
        </p:nvSpPr>
        <p:spPr>
          <a:xfrm>
            <a:off x="6612493" y="3072170"/>
            <a:ext cx="3060502" cy="11851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1900" dirty="0">
                <a:solidFill>
                  <a:srgbClr val="DAD8E9"/>
                </a:solidFill>
                <a:latin typeface="Mukta Light" pitchFamily="34" charset="0"/>
                <a:ea typeface="Mukta Light" pitchFamily="34" charset="-122"/>
                <a:cs typeface="Mukta Light" pitchFamily="34" charset="-120"/>
              </a:rPr>
              <a:t>Kostcirkeln visar hur de olika näringsämnena samspelar för att skapa en hållbar kost.</a:t>
            </a:r>
            <a:endParaRPr lang="en-US" sz="1900" dirty="0"/>
          </a:p>
        </p:txBody>
      </p:sp>
      <p:sp>
        <p:nvSpPr>
          <p:cNvPr id="7" name="Shape 4"/>
          <p:cNvSpPr/>
          <p:nvPr/>
        </p:nvSpPr>
        <p:spPr>
          <a:xfrm>
            <a:off x="10181868" y="2319099"/>
            <a:ext cx="3584615" cy="2595324"/>
          </a:xfrm>
          <a:prstGeom prst="roundRect">
            <a:avLst>
              <a:gd name="adj" fmla="val 3995"/>
            </a:avLst>
          </a:prstGeom>
          <a:solidFill>
            <a:srgbClr val="542C49"/>
          </a:solidFill>
          <a:ln w="15240">
            <a:solidFill>
              <a:srgbClr val="6D4562"/>
            </a:solidFill>
            <a:prstDash val="solid"/>
          </a:ln>
        </p:spPr>
        <p:txBody>
          <a:bodyPr/>
          <a:lstStyle/>
          <a:p>
            <a:endParaRPr lang="sv-SE"/>
          </a:p>
        </p:txBody>
      </p:sp>
      <p:sp>
        <p:nvSpPr>
          <p:cNvPr id="8" name="Text 5"/>
          <p:cNvSpPr/>
          <p:nvPr/>
        </p:nvSpPr>
        <p:spPr>
          <a:xfrm>
            <a:off x="10443924" y="2581156"/>
            <a:ext cx="2743200" cy="3429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2150" dirty="0">
                <a:solidFill>
                  <a:srgbClr val="DAD8E9"/>
                </a:solidFill>
                <a:latin typeface="Prompt Medium" pitchFamily="34" charset="0"/>
                <a:ea typeface="Prompt Medium" pitchFamily="34" charset="-122"/>
                <a:cs typeface="Prompt Medium" pitchFamily="34" charset="-120"/>
              </a:rPr>
              <a:t>Anpassning</a:t>
            </a:r>
            <a:endParaRPr lang="en-US" sz="2150" dirty="0"/>
          </a:p>
        </p:txBody>
      </p:sp>
      <p:sp>
        <p:nvSpPr>
          <p:cNvPr id="9" name="Text 6"/>
          <p:cNvSpPr/>
          <p:nvPr/>
        </p:nvSpPr>
        <p:spPr>
          <a:xfrm>
            <a:off x="10443924" y="3072170"/>
            <a:ext cx="3060502" cy="15801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1900" dirty="0">
                <a:solidFill>
                  <a:srgbClr val="DAD8E9"/>
                </a:solidFill>
                <a:latin typeface="Mukta Light" pitchFamily="34" charset="0"/>
                <a:ea typeface="Mukta Light" pitchFamily="34" charset="-122"/>
                <a:cs typeface="Mukta Light" pitchFamily="34" charset="-120"/>
              </a:rPr>
              <a:t>Genom att följa kostcirkeln kan vi anpassa din kost utifrån dina specifika behov som idrottare.</a:t>
            </a:r>
            <a:endParaRPr lang="en-US" sz="1900" dirty="0"/>
          </a:p>
        </p:txBody>
      </p:sp>
      <p:sp>
        <p:nvSpPr>
          <p:cNvPr id="10" name="Shape 7"/>
          <p:cNvSpPr/>
          <p:nvPr/>
        </p:nvSpPr>
        <p:spPr>
          <a:xfrm>
            <a:off x="6350437" y="5161240"/>
            <a:ext cx="7415927" cy="1805226"/>
          </a:xfrm>
          <a:prstGeom prst="roundRect">
            <a:avLst>
              <a:gd name="adj" fmla="val 5744"/>
            </a:avLst>
          </a:prstGeom>
          <a:solidFill>
            <a:srgbClr val="542C49"/>
          </a:solidFill>
          <a:ln w="15240">
            <a:solidFill>
              <a:srgbClr val="6D4562"/>
            </a:solidFill>
            <a:prstDash val="solid"/>
          </a:ln>
        </p:spPr>
        <p:txBody>
          <a:bodyPr/>
          <a:lstStyle/>
          <a:p>
            <a:endParaRPr lang="sv-SE"/>
          </a:p>
        </p:txBody>
      </p:sp>
      <p:sp>
        <p:nvSpPr>
          <p:cNvPr id="11" name="Text 8"/>
          <p:cNvSpPr/>
          <p:nvPr/>
        </p:nvSpPr>
        <p:spPr>
          <a:xfrm>
            <a:off x="6612493" y="5423297"/>
            <a:ext cx="2892743" cy="3429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2150" dirty="0">
                <a:solidFill>
                  <a:srgbClr val="DAD8E9"/>
                </a:solidFill>
                <a:latin typeface="Prompt Medium" pitchFamily="34" charset="0"/>
                <a:ea typeface="Prompt Medium" pitchFamily="34" charset="-122"/>
                <a:cs typeface="Prompt Medium" pitchFamily="34" charset="-120"/>
              </a:rPr>
              <a:t>Energi och prestation</a:t>
            </a:r>
            <a:endParaRPr lang="en-US" sz="2150" dirty="0"/>
          </a:p>
        </p:txBody>
      </p:sp>
      <p:sp>
        <p:nvSpPr>
          <p:cNvPr id="12" name="Text 9"/>
          <p:cNvSpPr/>
          <p:nvPr/>
        </p:nvSpPr>
        <p:spPr>
          <a:xfrm>
            <a:off x="6612493" y="5914311"/>
            <a:ext cx="6891814" cy="790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1900" dirty="0">
                <a:solidFill>
                  <a:srgbClr val="DAD8E9"/>
                </a:solidFill>
                <a:latin typeface="Mukta Light" pitchFamily="34" charset="0"/>
                <a:ea typeface="Mukta Light" pitchFamily="34" charset="-122"/>
                <a:cs typeface="Mukta Light" pitchFamily="34" charset="-120"/>
              </a:rPr>
              <a:t>En välbalanserad kost enligt kostcirkeln ger dig den energi och de näringsämnen du behöver för bästa möjliga prestation.</a:t>
            </a:r>
            <a:endParaRPr lang="en-US" sz="1900" dirty="0"/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AF14FB4F-6FA6-1D6D-5AE4-3462DE210CFD}"/>
              </a:ext>
            </a:extLst>
          </p:cNvPr>
          <p:cNvSpPr/>
          <p:nvPr/>
        </p:nvSpPr>
        <p:spPr>
          <a:xfrm>
            <a:off x="12818533" y="7755467"/>
            <a:ext cx="1811867" cy="474133"/>
          </a:xfrm>
          <a:prstGeom prst="rect">
            <a:avLst/>
          </a:prstGeom>
          <a:solidFill>
            <a:srgbClr val="090A1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957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63997" y="611029"/>
            <a:ext cx="4937760" cy="61710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4850"/>
              </a:lnSpc>
              <a:buNone/>
            </a:pPr>
            <a:r>
              <a:rPr lang="en-US" sz="3850" dirty="0">
                <a:solidFill>
                  <a:srgbClr val="C6BFEE"/>
                </a:solidFill>
                <a:latin typeface="Prompt Medium" pitchFamily="34" charset="0"/>
                <a:ea typeface="Prompt Medium" pitchFamily="34" charset="-122"/>
                <a:cs typeface="Prompt Medium" pitchFamily="34" charset="-120"/>
              </a:rPr>
              <a:t>Källor</a:t>
            </a:r>
            <a:endParaRPr lang="en-US" sz="385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3997" y="1561386"/>
            <a:ext cx="555427" cy="555427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6263997" y="2338983"/>
            <a:ext cx="3072884" cy="3086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00" dirty="0">
                <a:solidFill>
                  <a:srgbClr val="DAD8E9"/>
                </a:solidFill>
                <a:latin typeface="Prompt Medium" pitchFamily="34" charset="0"/>
                <a:ea typeface="Prompt Medium" pitchFamily="34" charset="-122"/>
                <a:cs typeface="Prompt Medium" pitchFamily="34" charset="-120"/>
              </a:rPr>
              <a:t>Svenska Fotbollförbundet</a:t>
            </a:r>
            <a:endParaRPr lang="en-US" sz="1900" dirty="0"/>
          </a:p>
        </p:txBody>
      </p:sp>
      <p:sp>
        <p:nvSpPr>
          <p:cNvPr id="6" name="Text 2"/>
          <p:cNvSpPr/>
          <p:nvPr/>
        </p:nvSpPr>
        <p:spPr>
          <a:xfrm>
            <a:off x="6263997" y="2780824"/>
            <a:ext cx="7588806" cy="35540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DAD8E9"/>
                </a:solidFill>
                <a:latin typeface="Mukta Light" pitchFamily="34" charset="0"/>
                <a:ea typeface="Mukta Light" pitchFamily="34" charset="-122"/>
                <a:cs typeface="Mukta Light" pitchFamily="34" charset="-120"/>
              </a:rPr>
              <a:t>Expert på idrottsspecifik näring för fotbollsspelare.</a:t>
            </a:r>
            <a:endParaRPr lang="en-US" sz="170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63997" y="3802737"/>
            <a:ext cx="555427" cy="555427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6263997" y="4580334"/>
            <a:ext cx="2468880" cy="3086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00" dirty="0">
                <a:solidFill>
                  <a:srgbClr val="DAD8E9"/>
                </a:solidFill>
                <a:latin typeface="Prompt Medium" pitchFamily="34" charset="0"/>
                <a:ea typeface="Prompt Medium" pitchFamily="34" charset="-122"/>
                <a:cs typeface="Prompt Medium" pitchFamily="34" charset="-120"/>
              </a:rPr>
              <a:t>Kostakademin</a:t>
            </a:r>
            <a:endParaRPr lang="en-US" sz="1900" dirty="0"/>
          </a:p>
        </p:txBody>
      </p:sp>
      <p:sp>
        <p:nvSpPr>
          <p:cNvPr id="9" name="Text 4"/>
          <p:cNvSpPr/>
          <p:nvPr/>
        </p:nvSpPr>
        <p:spPr>
          <a:xfrm>
            <a:off x="6263997" y="5022175"/>
            <a:ext cx="7588806" cy="35540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DAD8E9"/>
                </a:solidFill>
                <a:latin typeface="Mukta Light" pitchFamily="34" charset="0"/>
                <a:ea typeface="Mukta Light" pitchFamily="34" charset="-122"/>
                <a:cs typeface="Mukta Light" pitchFamily="34" charset="-120"/>
              </a:rPr>
              <a:t>Fördjupad kunskap inom idrottsnutrition och kosttillskott.</a:t>
            </a:r>
            <a:endParaRPr lang="en-US" sz="170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3997" y="6044089"/>
            <a:ext cx="555427" cy="555427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6263997" y="6821686"/>
            <a:ext cx="2468880" cy="3086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00" dirty="0">
                <a:solidFill>
                  <a:srgbClr val="DAD8E9"/>
                </a:solidFill>
                <a:latin typeface="Prompt Medium" pitchFamily="34" charset="0"/>
                <a:ea typeface="Prompt Medium" pitchFamily="34" charset="-122"/>
                <a:cs typeface="Prompt Medium" pitchFamily="34" charset="-120"/>
              </a:rPr>
              <a:t>Livsmedelsverket</a:t>
            </a:r>
            <a:endParaRPr lang="en-US" sz="1900" dirty="0"/>
          </a:p>
        </p:txBody>
      </p:sp>
      <p:sp>
        <p:nvSpPr>
          <p:cNvPr id="12" name="Text 6"/>
          <p:cNvSpPr/>
          <p:nvPr/>
        </p:nvSpPr>
        <p:spPr>
          <a:xfrm>
            <a:off x="6263997" y="7263527"/>
            <a:ext cx="7588806" cy="35540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DAD8E9"/>
                </a:solidFill>
                <a:latin typeface="Mukta Light" pitchFamily="34" charset="0"/>
                <a:ea typeface="Mukta Light" pitchFamily="34" charset="-122"/>
                <a:cs typeface="Mukta Light" pitchFamily="34" charset="-120"/>
              </a:rPr>
              <a:t>Myndigheten som ansvarar för de svenska näringsrekommendationerna.</a:t>
            </a:r>
            <a:endParaRPr lang="en-US" sz="1700" dirty="0"/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CFFA5AB9-B239-1293-1C79-8C9C6AD13CCA}"/>
              </a:ext>
            </a:extLst>
          </p:cNvPr>
          <p:cNvSpPr/>
          <p:nvPr/>
        </p:nvSpPr>
        <p:spPr>
          <a:xfrm>
            <a:off x="12818533" y="7755467"/>
            <a:ext cx="1811867" cy="474133"/>
          </a:xfrm>
          <a:prstGeom prst="rect">
            <a:avLst/>
          </a:prstGeom>
          <a:solidFill>
            <a:srgbClr val="090A1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376</Words>
  <Application>Microsoft Office PowerPoint</Application>
  <PresentationFormat>Anpassad</PresentationFormat>
  <Paragraphs>54</Paragraphs>
  <Slides>7</Slides>
  <Notes>7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7</vt:i4>
      </vt:variant>
    </vt:vector>
  </HeadingPairs>
  <TitlesOfParts>
    <vt:vector size="11" baseType="lpstr">
      <vt:lpstr>Prompt Medium</vt:lpstr>
      <vt:lpstr>Mukta Light</vt:lpstr>
      <vt:lpstr>Arial</vt:lpstr>
      <vt:lpstr>Office Theme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Elliot Nilsson</cp:lastModifiedBy>
  <cp:revision>3</cp:revision>
  <dcterms:created xsi:type="dcterms:W3CDTF">2024-10-03T05:14:50Z</dcterms:created>
  <dcterms:modified xsi:type="dcterms:W3CDTF">2024-10-03T05:18:21Z</dcterms:modified>
</cp:coreProperties>
</file>