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56" r:id="rId2"/>
    <p:sldId id="265" r:id="rId3"/>
    <p:sldId id="257" r:id="rId4"/>
    <p:sldId id="267" r:id="rId5"/>
    <p:sldId id="266" r:id="rId6"/>
    <p:sldId id="262" r:id="rId7"/>
    <p:sldId id="260" r:id="rId8"/>
    <p:sldId id="268" r:id="rId9"/>
    <p:sldId id="269" r:id="rId10"/>
    <p:sldId id="270" r:id="rId11"/>
    <p:sldId id="263" r:id="rId12"/>
    <p:sldId id="276" r:id="rId13"/>
    <p:sldId id="277" r:id="rId14"/>
    <p:sldId id="278" r:id="rId15"/>
    <p:sldId id="279" r:id="rId16"/>
    <p:sldId id="280" r:id="rId17"/>
    <p:sldId id="281" r:id="rId18"/>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5770" autoAdjust="0"/>
    <p:restoredTop sz="94660"/>
  </p:normalViewPr>
  <p:slideViewPr>
    <p:cSldViewPr snapToGrid="0">
      <p:cViewPr varScale="1">
        <p:scale>
          <a:sx n="69" d="100"/>
          <a:sy n="69" d="100"/>
        </p:scale>
        <p:origin x="34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FEBDDC-A864-8542-9E03-E13EC68C085A}" type="datetimeFigureOut">
              <a:rPr lang="sv-SE" smtClean="0"/>
              <a:t>2023-11-27</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438A8F-2135-694F-8305-A7F42F6E2B8C}" type="slidenum">
              <a:rPr lang="sv-SE" smtClean="0"/>
              <a:t>‹#›</a:t>
            </a:fld>
            <a:endParaRPr lang="sv-SE"/>
          </a:p>
        </p:txBody>
      </p:sp>
    </p:spTree>
    <p:extLst>
      <p:ext uri="{BB962C8B-B14F-4D97-AF65-F5344CB8AC3E}">
        <p14:creationId xmlns:p14="http://schemas.microsoft.com/office/powerpoint/2010/main" val="40110392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a:extLst>
              <a:ext uri="{FF2B5EF4-FFF2-40B4-BE49-F238E27FC236}">
                <a16:creationId xmlns:a16="http://schemas.microsoft.com/office/drawing/2014/main" id="{D9214F08-9EC5-7B42-A004-6FD442B62C73}"/>
              </a:ext>
            </a:extLst>
          </p:cNvPr>
          <p:cNvSpPr>
            <a:spLocks noGrp="1" noChangeArrowheads="1"/>
          </p:cNvSpPr>
          <p:nvPr>
            <p:ph type="sldNum"/>
          </p:nvPr>
        </p:nvSpPr>
        <p:spPr>
          <a:ln/>
        </p:spPr>
        <p:txBody>
          <a:bodyPr/>
          <a:lstStyle/>
          <a:p>
            <a:fld id="{B9682750-E898-9D45-B9F6-8B9EED22463C}" type="slidenum">
              <a:rPr lang="sv-SE" altLang="sv-SE"/>
              <a:pPr/>
              <a:t>2</a:t>
            </a:fld>
            <a:endParaRPr lang="sv-SE" altLang="sv-SE"/>
          </a:p>
        </p:txBody>
      </p:sp>
      <p:sp>
        <p:nvSpPr>
          <p:cNvPr id="30721" name="Text Box 1">
            <a:extLst>
              <a:ext uri="{FF2B5EF4-FFF2-40B4-BE49-F238E27FC236}">
                <a16:creationId xmlns:a16="http://schemas.microsoft.com/office/drawing/2014/main" id="{43674073-3AC5-214F-A760-93BA89273C52}"/>
              </a:ext>
            </a:extLst>
          </p:cNvPr>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p>
        </p:txBody>
      </p:sp>
      <p:sp>
        <p:nvSpPr>
          <p:cNvPr id="30722" name="Text Box 2">
            <a:extLst>
              <a:ext uri="{FF2B5EF4-FFF2-40B4-BE49-F238E27FC236}">
                <a16:creationId xmlns:a16="http://schemas.microsoft.com/office/drawing/2014/main" id="{53692A3C-10E6-A642-9EF9-0A80F8F99B17}"/>
              </a:ext>
            </a:extLst>
          </p:cNvPr>
          <p:cNvSpPr txBox="1">
            <a:spLocks noGrp="1" noChangeArrowheads="1"/>
          </p:cNvSpPr>
          <p:nvPr>
            <p:ph type="body"/>
          </p:nvPr>
        </p:nvSpPr>
        <p:spPr bwMode="auto">
          <a:xfrm>
            <a:off x="914400" y="4343400"/>
            <a:ext cx="50292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p>
            <a:pPr eaLnBrk="1" hangingPunct="1">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sv-SE" altLang="sv-SE">
                <a:cs typeface="Lucida Sans Unicode" panose="020B0602030504020204" pitchFamily="34" charset="0"/>
              </a:rPr>
              <a:t>Roms storhetstid var lång och man dominerade en mycket stor yta av Europa. Man brukar dela in rikets tid i tre delar. Det bör dock påpekas att Rom inte försvann efter 476 e.kr. utan levde kvar som ett rike fram till 1400-talet, dock i mindre skala och definitivt utan den makt man en gång haft.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a:extLst>
              <a:ext uri="{FF2B5EF4-FFF2-40B4-BE49-F238E27FC236}">
                <a16:creationId xmlns:a16="http://schemas.microsoft.com/office/drawing/2014/main" id="{1246EEC9-34CA-7142-A988-37202F2710DE}"/>
              </a:ext>
            </a:extLst>
          </p:cNvPr>
          <p:cNvSpPr>
            <a:spLocks noGrp="1" noChangeArrowheads="1"/>
          </p:cNvSpPr>
          <p:nvPr>
            <p:ph type="sldNum"/>
          </p:nvPr>
        </p:nvSpPr>
        <p:spPr>
          <a:ln/>
        </p:spPr>
        <p:txBody>
          <a:bodyPr/>
          <a:lstStyle/>
          <a:p>
            <a:fld id="{06B92461-4B60-3B41-8542-F5AA77B364FD}" type="slidenum">
              <a:rPr lang="sv-SE" altLang="sv-SE"/>
              <a:pPr/>
              <a:t>15</a:t>
            </a:fld>
            <a:endParaRPr lang="sv-SE" altLang="sv-SE"/>
          </a:p>
        </p:txBody>
      </p:sp>
      <p:sp>
        <p:nvSpPr>
          <p:cNvPr id="52225" name="Text Box 1">
            <a:extLst>
              <a:ext uri="{FF2B5EF4-FFF2-40B4-BE49-F238E27FC236}">
                <a16:creationId xmlns:a16="http://schemas.microsoft.com/office/drawing/2014/main" id="{F9FBDA37-ACEE-8A40-8E19-7E75CE24F3AB}"/>
              </a:ext>
            </a:extLst>
          </p:cNvPr>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p>
        </p:txBody>
      </p:sp>
      <p:sp>
        <p:nvSpPr>
          <p:cNvPr id="52226" name="Text Box 2">
            <a:extLst>
              <a:ext uri="{FF2B5EF4-FFF2-40B4-BE49-F238E27FC236}">
                <a16:creationId xmlns:a16="http://schemas.microsoft.com/office/drawing/2014/main" id="{E7D52122-75D7-E843-AB3B-67A34291A07E}"/>
              </a:ext>
            </a:extLst>
          </p:cNvPr>
          <p:cNvSpPr txBox="1">
            <a:spLocks noGrp="1" noChangeArrowheads="1"/>
          </p:cNvSpPr>
          <p:nvPr>
            <p:ph type="body"/>
          </p:nvPr>
        </p:nvSpPr>
        <p:spPr bwMode="auto">
          <a:xfrm>
            <a:off x="914400" y="4343400"/>
            <a:ext cx="5026025" cy="4111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ltLang="sv-SE"/>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a:extLst>
              <a:ext uri="{FF2B5EF4-FFF2-40B4-BE49-F238E27FC236}">
                <a16:creationId xmlns:a16="http://schemas.microsoft.com/office/drawing/2014/main" id="{30B1B48E-BB26-E842-8B66-C5C1779590B0}"/>
              </a:ext>
            </a:extLst>
          </p:cNvPr>
          <p:cNvSpPr>
            <a:spLocks noGrp="1" noChangeArrowheads="1"/>
          </p:cNvSpPr>
          <p:nvPr>
            <p:ph type="sldNum"/>
          </p:nvPr>
        </p:nvSpPr>
        <p:spPr>
          <a:ln/>
        </p:spPr>
        <p:txBody>
          <a:bodyPr/>
          <a:lstStyle/>
          <a:p>
            <a:fld id="{02BD611A-098C-6349-B731-40C44CCCFB06}" type="slidenum">
              <a:rPr lang="sv-SE" altLang="sv-SE"/>
              <a:pPr/>
              <a:t>16</a:t>
            </a:fld>
            <a:endParaRPr lang="sv-SE" altLang="sv-SE"/>
          </a:p>
        </p:txBody>
      </p:sp>
      <p:sp>
        <p:nvSpPr>
          <p:cNvPr id="53249" name="Text Box 1">
            <a:extLst>
              <a:ext uri="{FF2B5EF4-FFF2-40B4-BE49-F238E27FC236}">
                <a16:creationId xmlns:a16="http://schemas.microsoft.com/office/drawing/2014/main" id="{E5DEF563-B8CA-4944-82F2-7A8624B93AD6}"/>
              </a:ext>
            </a:extLst>
          </p:cNvPr>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p>
        </p:txBody>
      </p:sp>
      <p:sp>
        <p:nvSpPr>
          <p:cNvPr id="53250" name="Text Box 2">
            <a:extLst>
              <a:ext uri="{FF2B5EF4-FFF2-40B4-BE49-F238E27FC236}">
                <a16:creationId xmlns:a16="http://schemas.microsoft.com/office/drawing/2014/main" id="{E4367933-A924-B645-A047-AD085922D431}"/>
              </a:ext>
            </a:extLst>
          </p:cNvPr>
          <p:cNvSpPr txBox="1">
            <a:spLocks noGrp="1" noChangeArrowheads="1"/>
          </p:cNvSpPr>
          <p:nvPr>
            <p:ph type="body"/>
          </p:nvPr>
        </p:nvSpPr>
        <p:spPr bwMode="auto">
          <a:xfrm>
            <a:off x="914400" y="4343400"/>
            <a:ext cx="5026025" cy="4111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ltLang="sv-SE"/>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a:extLst>
              <a:ext uri="{FF2B5EF4-FFF2-40B4-BE49-F238E27FC236}">
                <a16:creationId xmlns:a16="http://schemas.microsoft.com/office/drawing/2014/main" id="{5BA7B27C-76F2-2344-A5B7-F795A5363029}"/>
              </a:ext>
            </a:extLst>
          </p:cNvPr>
          <p:cNvSpPr>
            <a:spLocks noGrp="1" noChangeArrowheads="1"/>
          </p:cNvSpPr>
          <p:nvPr>
            <p:ph type="sldNum"/>
          </p:nvPr>
        </p:nvSpPr>
        <p:spPr>
          <a:ln/>
        </p:spPr>
        <p:txBody>
          <a:bodyPr/>
          <a:lstStyle/>
          <a:p>
            <a:fld id="{FC6C5276-C7ED-3D4B-9ECA-6DD476844359}" type="slidenum">
              <a:rPr lang="sv-SE" altLang="sv-SE"/>
              <a:pPr/>
              <a:t>17</a:t>
            </a:fld>
            <a:endParaRPr lang="sv-SE" altLang="sv-SE"/>
          </a:p>
        </p:txBody>
      </p:sp>
      <p:sp>
        <p:nvSpPr>
          <p:cNvPr id="54273" name="Text Box 1">
            <a:extLst>
              <a:ext uri="{FF2B5EF4-FFF2-40B4-BE49-F238E27FC236}">
                <a16:creationId xmlns:a16="http://schemas.microsoft.com/office/drawing/2014/main" id="{6B5761F5-DFA2-044E-9679-1F784FAFD66F}"/>
              </a:ext>
            </a:extLst>
          </p:cNvPr>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p>
        </p:txBody>
      </p:sp>
      <p:sp>
        <p:nvSpPr>
          <p:cNvPr id="54274" name="Text Box 2">
            <a:extLst>
              <a:ext uri="{FF2B5EF4-FFF2-40B4-BE49-F238E27FC236}">
                <a16:creationId xmlns:a16="http://schemas.microsoft.com/office/drawing/2014/main" id="{3105C0F5-A06D-7940-B572-E304CA1C77AD}"/>
              </a:ext>
            </a:extLst>
          </p:cNvPr>
          <p:cNvSpPr txBox="1">
            <a:spLocks noGrp="1" noChangeArrowheads="1"/>
          </p:cNvSpPr>
          <p:nvPr>
            <p:ph type="body"/>
          </p:nvPr>
        </p:nvSpPr>
        <p:spPr bwMode="auto">
          <a:xfrm>
            <a:off x="914400" y="4343400"/>
            <a:ext cx="5026025" cy="4111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ltLang="sv-S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a:extLst>
              <a:ext uri="{FF2B5EF4-FFF2-40B4-BE49-F238E27FC236}">
                <a16:creationId xmlns:a16="http://schemas.microsoft.com/office/drawing/2014/main" id="{8FCC42DB-BBB1-2F42-867A-8B9EA7A78B6C}"/>
              </a:ext>
            </a:extLst>
          </p:cNvPr>
          <p:cNvSpPr>
            <a:spLocks noGrp="1" noChangeArrowheads="1"/>
          </p:cNvSpPr>
          <p:nvPr>
            <p:ph type="sldNum"/>
          </p:nvPr>
        </p:nvSpPr>
        <p:spPr>
          <a:ln/>
        </p:spPr>
        <p:txBody>
          <a:bodyPr/>
          <a:lstStyle/>
          <a:p>
            <a:fld id="{50A5747D-64D5-7743-80A3-292659D4DC6E}" type="slidenum">
              <a:rPr lang="sv-SE" altLang="sv-SE"/>
              <a:pPr/>
              <a:t>4</a:t>
            </a:fld>
            <a:endParaRPr lang="sv-SE" altLang="sv-SE"/>
          </a:p>
        </p:txBody>
      </p:sp>
      <p:sp>
        <p:nvSpPr>
          <p:cNvPr id="33793" name="Text Box 1">
            <a:extLst>
              <a:ext uri="{FF2B5EF4-FFF2-40B4-BE49-F238E27FC236}">
                <a16:creationId xmlns:a16="http://schemas.microsoft.com/office/drawing/2014/main" id="{F8F18D9C-A5BC-AD49-B045-A5A30567EE90}"/>
              </a:ext>
            </a:extLst>
          </p:cNvPr>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p>
        </p:txBody>
      </p:sp>
      <p:sp>
        <p:nvSpPr>
          <p:cNvPr id="33794" name="Text Box 2">
            <a:extLst>
              <a:ext uri="{FF2B5EF4-FFF2-40B4-BE49-F238E27FC236}">
                <a16:creationId xmlns:a16="http://schemas.microsoft.com/office/drawing/2014/main" id="{176D3BD1-6DDA-534A-B9A5-4A114563A4D4}"/>
              </a:ext>
            </a:extLst>
          </p:cNvPr>
          <p:cNvSpPr txBox="1">
            <a:spLocks noGrp="1" noChangeArrowheads="1"/>
          </p:cNvSpPr>
          <p:nvPr>
            <p:ph type="body"/>
          </p:nvPr>
        </p:nvSpPr>
        <p:spPr bwMode="auto">
          <a:xfrm>
            <a:off x="914400" y="4343400"/>
            <a:ext cx="50292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p>
            <a:pPr eaLnBrk="1" hangingPunct="1">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sv-SE" altLang="sv-SE">
                <a:cs typeface="Lucida Sans Unicode" panose="020B0602030504020204" pitchFamily="34" charset="0"/>
              </a:rPr>
              <a:t>Patricier – bestod av rika jordägare som tillhörde en överklass i samhället, en slags adel skulle man kunna säga. Denna titel var ärftlig och det fanns inget annat sätt att få den på, man kunde alltså inte gifta in sig eller bli adopterad etc.</a:t>
            </a:r>
          </a:p>
          <a:p>
            <a:pPr eaLnBrk="1" hangingPunct="1">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sv-SE" altLang="sv-SE">
                <a:cs typeface="Lucida Sans Unicode" panose="020B0602030504020204" pitchFamily="34" charset="0"/>
              </a:rPr>
              <a:t>	Plebejer – stadens alla småbönder, hantverkare och köpmän, med andra ord samtliga fria män i staden förutom Patricierna.</a:t>
            </a:r>
          </a:p>
          <a:p>
            <a:pPr eaLnBrk="1" hangingPunct="1">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sv-SE" altLang="sv-SE">
                <a:cs typeface="Lucida Sans Unicode" panose="020B0602030504020204" pitchFamily="34" charset="0"/>
              </a:rPr>
              <a:t>	Med tiden hävdes gränserna mellan Patricier och Plebejer. Plebejerna var betydligt fler till antalet och ansåg sig ha lika stor rätt till makt som Patricierna. Hävandet av rollerna fick dock inte så stora återverkningar p g a Patron – klientförhållandet.</a:t>
            </a:r>
          </a:p>
          <a:p>
            <a:pPr eaLnBrk="1" hangingPunct="1">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sv-SE" altLang="sv-SE">
                <a:cs typeface="Lucida Sans Unicode" panose="020B0602030504020204" pitchFamily="34" charset="0"/>
              </a:rPr>
              <a:t>	De flesta medborgarna i Rom var på något sätt knutna till personer inom Patriciergruppen. Det politiska spelet i Rom var av stor vikt. De olika Patricierfamiljerna gick samman för att stärka sig gentemot andra Patricierformeringar. Familjens överhuvud kallades Patronus. Sammanslagningarna skedde oftast utifrån släktband. Runt denna adelsgruppering fanns sedan en mängd plebejer som gått med på att stödja Patriciergruppen vid t ex ett eventuellt val. I gengäld fick Plebejerna beskydd och hjälp. Dessa Plebejer kallades för klienter.</a:t>
            </a:r>
          </a:p>
          <a:p>
            <a:pPr eaLnBrk="1" hangingPunct="1">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sv-SE" altLang="sv-SE">
                <a:cs typeface="Lucida Sans Unicode" panose="020B0602030504020204" pitchFamily="34" charset="0"/>
              </a:rPr>
              <a:t>	Den italienska maffian i USA följer än idag denna grupperingsprincip.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a:extLst>
              <a:ext uri="{FF2B5EF4-FFF2-40B4-BE49-F238E27FC236}">
                <a16:creationId xmlns:a16="http://schemas.microsoft.com/office/drawing/2014/main" id="{5F7BE7EE-EF1D-0A45-B8EC-F71DF064BE07}"/>
              </a:ext>
            </a:extLst>
          </p:cNvPr>
          <p:cNvSpPr>
            <a:spLocks noGrp="1" noChangeArrowheads="1"/>
          </p:cNvSpPr>
          <p:nvPr>
            <p:ph type="sldNum"/>
          </p:nvPr>
        </p:nvSpPr>
        <p:spPr>
          <a:ln/>
        </p:spPr>
        <p:txBody>
          <a:bodyPr/>
          <a:lstStyle/>
          <a:p>
            <a:fld id="{7B40C1D9-C2B2-C645-A1D6-80891BB048F7}" type="slidenum">
              <a:rPr lang="sv-SE" altLang="sv-SE"/>
              <a:pPr/>
              <a:t>5</a:t>
            </a:fld>
            <a:endParaRPr lang="sv-SE" altLang="sv-SE"/>
          </a:p>
        </p:txBody>
      </p:sp>
      <p:sp>
        <p:nvSpPr>
          <p:cNvPr id="34817" name="Text Box 1">
            <a:extLst>
              <a:ext uri="{FF2B5EF4-FFF2-40B4-BE49-F238E27FC236}">
                <a16:creationId xmlns:a16="http://schemas.microsoft.com/office/drawing/2014/main" id="{3A7288CD-1671-D541-8A7C-DC7B4CFE3E1C}"/>
              </a:ext>
            </a:extLst>
          </p:cNvPr>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p>
        </p:txBody>
      </p:sp>
      <p:sp>
        <p:nvSpPr>
          <p:cNvPr id="34818" name="Text Box 2">
            <a:extLst>
              <a:ext uri="{FF2B5EF4-FFF2-40B4-BE49-F238E27FC236}">
                <a16:creationId xmlns:a16="http://schemas.microsoft.com/office/drawing/2014/main" id="{DBA6F8E0-BC95-D145-AEF1-AD051015D4F3}"/>
              </a:ext>
            </a:extLst>
          </p:cNvPr>
          <p:cNvSpPr txBox="1">
            <a:spLocks noGrp="1" noChangeArrowheads="1"/>
          </p:cNvSpPr>
          <p:nvPr>
            <p:ph type="body"/>
          </p:nvPr>
        </p:nvSpPr>
        <p:spPr bwMode="auto">
          <a:xfrm>
            <a:off x="914400" y="4343400"/>
            <a:ext cx="50292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p>
            <a:pPr eaLnBrk="1" hangingPunct="1">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sv-SE" altLang="sv-SE">
                <a:cs typeface="Lucida Sans Unicode" panose="020B0602030504020204" pitchFamily="34" charset="0"/>
              </a:rPr>
              <a:t>Konsulerna hade den verkliga makten. Tillsammans styrde dessa två män Rom. De fick allt som oftast igenom alla sina förslag eftersom de kunde muta Senaten med att ge Patricierna bättre villkor i samhället, d v s privilegier.</a:t>
            </a:r>
          </a:p>
          <a:p>
            <a:pPr eaLnBrk="1" hangingPunct="1">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sv-SE" altLang="sv-SE">
                <a:cs typeface="Lucida Sans Unicode" panose="020B0602030504020204" pitchFamily="34" charset="0"/>
              </a:rPr>
              <a:t>	Om ett förslag skulle stoppas så var det Senaten som skulle göra det. Folkförsamlingens tribuner skulle alltid godkänna Senatens och Konsulernas förslag, men det hade ingen vetorätt och därför ingen egentlig makt.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a:extLst>
              <a:ext uri="{FF2B5EF4-FFF2-40B4-BE49-F238E27FC236}">
                <a16:creationId xmlns:a16="http://schemas.microsoft.com/office/drawing/2014/main" id="{4147A470-A34F-8546-B074-C7A57C825B80}"/>
              </a:ext>
            </a:extLst>
          </p:cNvPr>
          <p:cNvSpPr>
            <a:spLocks noGrp="1" noChangeArrowheads="1"/>
          </p:cNvSpPr>
          <p:nvPr>
            <p:ph type="sldNum"/>
          </p:nvPr>
        </p:nvSpPr>
        <p:spPr>
          <a:ln/>
        </p:spPr>
        <p:txBody>
          <a:bodyPr/>
          <a:lstStyle/>
          <a:p>
            <a:fld id="{4651AB99-9240-0349-9680-9260DCAB9DAE}" type="slidenum">
              <a:rPr lang="sv-SE" altLang="sv-SE"/>
              <a:pPr/>
              <a:t>6</a:t>
            </a:fld>
            <a:endParaRPr lang="sv-SE" altLang="sv-SE"/>
          </a:p>
        </p:txBody>
      </p:sp>
      <p:sp>
        <p:nvSpPr>
          <p:cNvPr id="35841" name="Text Box 1">
            <a:extLst>
              <a:ext uri="{FF2B5EF4-FFF2-40B4-BE49-F238E27FC236}">
                <a16:creationId xmlns:a16="http://schemas.microsoft.com/office/drawing/2014/main" id="{C6C0184A-AB4D-6843-B221-1967E8DC0495}"/>
              </a:ext>
            </a:extLst>
          </p:cNvPr>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p>
        </p:txBody>
      </p:sp>
      <p:sp>
        <p:nvSpPr>
          <p:cNvPr id="35842" name="Text Box 2">
            <a:extLst>
              <a:ext uri="{FF2B5EF4-FFF2-40B4-BE49-F238E27FC236}">
                <a16:creationId xmlns:a16="http://schemas.microsoft.com/office/drawing/2014/main" id="{A780E9A9-8E1B-264B-9A58-ED5500275D9C}"/>
              </a:ext>
            </a:extLst>
          </p:cNvPr>
          <p:cNvSpPr txBox="1">
            <a:spLocks noGrp="1" noChangeArrowheads="1"/>
          </p:cNvSpPr>
          <p:nvPr>
            <p:ph type="body"/>
          </p:nvPr>
        </p:nvSpPr>
        <p:spPr bwMode="auto">
          <a:xfrm>
            <a:off x="914400" y="4343400"/>
            <a:ext cx="50292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p>
            <a:pPr eaLnBrk="1" hangingPunct="1">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sv-SE" altLang="sv-SE">
                <a:cs typeface="Lucida Sans Unicode" panose="020B0602030504020204" pitchFamily="34" charset="0"/>
              </a:rPr>
              <a:t>Att det till en börja bara var Patricier i armén hade att göra med att dessa hade råd att hålla sig med vapen och det var en ära att får strida för sitt land. Med tiden insåg man att det dog en hel del människor i krig och detta utarmade snabbt den minoritet av Patricier som fanns i landet. Därför bad Senaten Plebejerna om hjälp. Dessa var villiga att ställa upp i gengäld ville de dock ha mer makt, vilket man var tvungen att ge dem.</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a:extLst>
              <a:ext uri="{FF2B5EF4-FFF2-40B4-BE49-F238E27FC236}">
                <a16:creationId xmlns:a16="http://schemas.microsoft.com/office/drawing/2014/main" id="{83BD5344-A208-5B41-8452-1E0ED609FEB4}"/>
              </a:ext>
            </a:extLst>
          </p:cNvPr>
          <p:cNvSpPr>
            <a:spLocks noGrp="1" noChangeArrowheads="1"/>
          </p:cNvSpPr>
          <p:nvPr>
            <p:ph type="sldNum"/>
          </p:nvPr>
        </p:nvSpPr>
        <p:spPr>
          <a:ln/>
        </p:spPr>
        <p:txBody>
          <a:bodyPr/>
          <a:lstStyle/>
          <a:p>
            <a:fld id="{03D8E3C4-05AC-B440-9AD4-173096224042}" type="slidenum">
              <a:rPr lang="sv-SE" altLang="sv-SE"/>
              <a:pPr/>
              <a:t>8</a:t>
            </a:fld>
            <a:endParaRPr lang="sv-SE" altLang="sv-SE"/>
          </a:p>
        </p:txBody>
      </p:sp>
      <p:sp>
        <p:nvSpPr>
          <p:cNvPr id="39937" name="Text Box 1">
            <a:extLst>
              <a:ext uri="{FF2B5EF4-FFF2-40B4-BE49-F238E27FC236}">
                <a16:creationId xmlns:a16="http://schemas.microsoft.com/office/drawing/2014/main" id="{6013C8AF-2EF0-2C44-96F0-504BF1F6CADE}"/>
              </a:ext>
            </a:extLst>
          </p:cNvPr>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p>
        </p:txBody>
      </p:sp>
      <p:sp>
        <p:nvSpPr>
          <p:cNvPr id="39938" name="Text Box 2">
            <a:extLst>
              <a:ext uri="{FF2B5EF4-FFF2-40B4-BE49-F238E27FC236}">
                <a16:creationId xmlns:a16="http://schemas.microsoft.com/office/drawing/2014/main" id="{CFBC65E5-04F1-E64A-A3B0-D73013854C80}"/>
              </a:ext>
            </a:extLst>
          </p:cNvPr>
          <p:cNvSpPr txBox="1">
            <a:spLocks noGrp="1" noChangeArrowheads="1"/>
          </p:cNvSpPr>
          <p:nvPr>
            <p:ph type="body"/>
          </p:nvPr>
        </p:nvSpPr>
        <p:spPr bwMode="auto">
          <a:xfrm>
            <a:off x="914400" y="4343400"/>
            <a:ext cx="5026025" cy="4111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ltLang="sv-S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a:extLst>
              <a:ext uri="{FF2B5EF4-FFF2-40B4-BE49-F238E27FC236}">
                <a16:creationId xmlns:a16="http://schemas.microsoft.com/office/drawing/2014/main" id="{A6B2A9BC-E51D-6149-88A3-CF10074D3BDF}"/>
              </a:ext>
            </a:extLst>
          </p:cNvPr>
          <p:cNvSpPr>
            <a:spLocks noGrp="1" noChangeArrowheads="1"/>
          </p:cNvSpPr>
          <p:nvPr>
            <p:ph type="sldNum"/>
          </p:nvPr>
        </p:nvSpPr>
        <p:spPr>
          <a:ln/>
        </p:spPr>
        <p:txBody>
          <a:bodyPr/>
          <a:lstStyle/>
          <a:p>
            <a:fld id="{964566EC-4772-B54A-BDEC-D0BA817C07A6}" type="slidenum">
              <a:rPr lang="sv-SE" altLang="sv-SE"/>
              <a:pPr/>
              <a:t>9</a:t>
            </a:fld>
            <a:endParaRPr lang="sv-SE" altLang="sv-SE"/>
          </a:p>
        </p:txBody>
      </p:sp>
      <p:sp>
        <p:nvSpPr>
          <p:cNvPr id="43009" name="Text Box 1">
            <a:extLst>
              <a:ext uri="{FF2B5EF4-FFF2-40B4-BE49-F238E27FC236}">
                <a16:creationId xmlns:a16="http://schemas.microsoft.com/office/drawing/2014/main" id="{AA010496-39E3-B94E-8CEF-0BDF998E0C29}"/>
              </a:ext>
            </a:extLst>
          </p:cNvPr>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p>
        </p:txBody>
      </p:sp>
      <p:sp>
        <p:nvSpPr>
          <p:cNvPr id="43010" name="Text Box 2">
            <a:extLst>
              <a:ext uri="{FF2B5EF4-FFF2-40B4-BE49-F238E27FC236}">
                <a16:creationId xmlns:a16="http://schemas.microsoft.com/office/drawing/2014/main" id="{2F96BA88-BB06-CF4A-B80F-D7A1C2148E30}"/>
              </a:ext>
            </a:extLst>
          </p:cNvPr>
          <p:cNvSpPr txBox="1">
            <a:spLocks noGrp="1" noChangeArrowheads="1"/>
          </p:cNvSpPr>
          <p:nvPr>
            <p:ph type="body"/>
          </p:nvPr>
        </p:nvSpPr>
        <p:spPr bwMode="auto">
          <a:xfrm>
            <a:off x="914400" y="4343400"/>
            <a:ext cx="5026025" cy="4111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ltLang="sv-SE"/>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a:extLst>
              <a:ext uri="{FF2B5EF4-FFF2-40B4-BE49-F238E27FC236}">
                <a16:creationId xmlns:a16="http://schemas.microsoft.com/office/drawing/2014/main" id="{5D246A84-BAEA-1940-8196-04522345CFF4}"/>
              </a:ext>
            </a:extLst>
          </p:cNvPr>
          <p:cNvSpPr>
            <a:spLocks noGrp="1" noChangeArrowheads="1"/>
          </p:cNvSpPr>
          <p:nvPr>
            <p:ph type="sldNum"/>
          </p:nvPr>
        </p:nvSpPr>
        <p:spPr>
          <a:ln/>
        </p:spPr>
        <p:txBody>
          <a:bodyPr/>
          <a:lstStyle/>
          <a:p>
            <a:fld id="{6DECDCD8-1019-DA42-BE6D-D28B38B5BC8A}" type="slidenum">
              <a:rPr lang="sv-SE" altLang="sv-SE"/>
              <a:pPr/>
              <a:t>10</a:t>
            </a:fld>
            <a:endParaRPr lang="sv-SE" altLang="sv-SE"/>
          </a:p>
        </p:txBody>
      </p:sp>
      <p:sp>
        <p:nvSpPr>
          <p:cNvPr id="44033" name="Text Box 1">
            <a:extLst>
              <a:ext uri="{FF2B5EF4-FFF2-40B4-BE49-F238E27FC236}">
                <a16:creationId xmlns:a16="http://schemas.microsoft.com/office/drawing/2014/main" id="{6795D4A0-F17C-A64C-8371-90B1254804C7}"/>
              </a:ext>
            </a:extLst>
          </p:cNvPr>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p>
        </p:txBody>
      </p:sp>
      <p:sp>
        <p:nvSpPr>
          <p:cNvPr id="44034" name="Text Box 2">
            <a:extLst>
              <a:ext uri="{FF2B5EF4-FFF2-40B4-BE49-F238E27FC236}">
                <a16:creationId xmlns:a16="http://schemas.microsoft.com/office/drawing/2014/main" id="{9CF5BEA3-AE82-CF41-8A4E-1B463FD89101}"/>
              </a:ext>
            </a:extLst>
          </p:cNvPr>
          <p:cNvSpPr txBox="1">
            <a:spLocks noGrp="1" noChangeArrowheads="1"/>
          </p:cNvSpPr>
          <p:nvPr>
            <p:ph type="body"/>
          </p:nvPr>
        </p:nvSpPr>
        <p:spPr bwMode="auto">
          <a:xfrm>
            <a:off x="914400" y="4343400"/>
            <a:ext cx="50292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p>
            <a:pPr eaLnBrk="1" hangingPunct="1">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sv-SE" altLang="sv-SE">
                <a:cs typeface="Lucida Sans Unicode" panose="020B0602030504020204" pitchFamily="34" charset="0"/>
              </a:rPr>
              <a:t>Bröderna Tiberius och Gaius Gracchus strider för att Plebejerna ska få det bättre i samhället. De lyfter fram de stora problem som Rom hamnat i. Senaten inser att dessa kan skapa problem och båda mördas.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a:extLst>
              <a:ext uri="{FF2B5EF4-FFF2-40B4-BE49-F238E27FC236}">
                <a16:creationId xmlns:a16="http://schemas.microsoft.com/office/drawing/2014/main" id="{637DDC2C-AF8F-1048-95A8-644A55CD14B0}"/>
              </a:ext>
            </a:extLst>
          </p:cNvPr>
          <p:cNvSpPr>
            <a:spLocks noGrp="1" noChangeArrowheads="1"/>
          </p:cNvSpPr>
          <p:nvPr>
            <p:ph type="sldNum"/>
          </p:nvPr>
        </p:nvSpPr>
        <p:spPr>
          <a:ln/>
        </p:spPr>
        <p:txBody>
          <a:bodyPr/>
          <a:lstStyle/>
          <a:p>
            <a:fld id="{30E2C563-1EB0-FA45-BFAD-C5A9A715D426}" type="slidenum">
              <a:rPr lang="sv-SE" altLang="sv-SE"/>
              <a:pPr/>
              <a:t>12</a:t>
            </a:fld>
            <a:endParaRPr lang="sv-SE" altLang="sv-SE"/>
          </a:p>
        </p:txBody>
      </p:sp>
      <p:sp>
        <p:nvSpPr>
          <p:cNvPr id="50177" name="Text Box 1">
            <a:extLst>
              <a:ext uri="{FF2B5EF4-FFF2-40B4-BE49-F238E27FC236}">
                <a16:creationId xmlns:a16="http://schemas.microsoft.com/office/drawing/2014/main" id="{39312730-4C44-774A-9C4B-972E17F0CC3C}"/>
              </a:ext>
            </a:extLst>
          </p:cNvPr>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p>
        </p:txBody>
      </p:sp>
      <p:sp>
        <p:nvSpPr>
          <p:cNvPr id="50178" name="Text Box 2">
            <a:extLst>
              <a:ext uri="{FF2B5EF4-FFF2-40B4-BE49-F238E27FC236}">
                <a16:creationId xmlns:a16="http://schemas.microsoft.com/office/drawing/2014/main" id="{C527E678-495F-CD47-A110-DBE5D12C73EF}"/>
              </a:ext>
            </a:extLst>
          </p:cNvPr>
          <p:cNvSpPr txBox="1">
            <a:spLocks noGrp="1" noChangeArrowheads="1"/>
          </p:cNvSpPr>
          <p:nvPr>
            <p:ph type="body"/>
          </p:nvPr>
        </p:nvSpPr>
        <p:spPr bwMode="auto">
          <a:xfrm>
            <a:off x="914400" y="4343400"/>
            <a:ext cx="5026025" cy="4111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ltLang="sv-SE"/>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9">
            <a:extLst>
              <a:ext uri="{FF2B5EF4-FFF2-40B4-BE49-F238E27FC236}">
                <a16:creationId xmlns:a16="http://schemas.microsoft.com/office/drawing/2014/main" id="{5CCBDD2D-0497-2F4F-9379-F9078F65311B}"/>
              </a:ext>
            </a:extLst>
          </p:cNvPr>
          <p:cNvSpPr>
            <a:spLocks noGrp="1" noChangeArrowheads="1"/>
          </p:cNvSpPr>
          <p:nvPr>
            <p:ph type="sldNum"/>
          </p:nvPr>
        </p:nvSpPr>
        <p:spPr>
          <a:ln/>
        </p:spPr>
        <p:txBody>
          <a:bodyPr/>
          <a:lstStyle/>
          <a:p>
            <a:fld id="{3C63DC39-DAC5-5C4E-B4F5-E8C8599B704F}" type="slidenum">
              <a:rPr lang="sv-SE" altLang="sv-SE"/>
              <a:pPr/>
              <a:t>14</a:t>
            </a:fld>
            <a:endParaRPr lang="sv-SE" altLang="sv-SE"/>
          </a:p>
        </p:txBody>
      </p:sp>
      <p:sp>
        <p:nvSpPr>
          <p:cNvPr id="51201" name="Text Box 1">
            <a:extLst>
              <a:ext uri="{FF2B5EF4-FFF2-40B4-BE49-F238E27FC236}">
                <a16:creationId xmlns:a16="http://schemas.microsoft.com/office/drawing/2014/main" id="{E197C82F-B263-9248-A896-38AFDE54A123}"/>
              </a:ext>
            </a:extLst>
          </p:cNvPr>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p>
        </p:txBody>
      </p:sp>
      <p:sp>
        <p:nvSpPr>
          <p:cNvPr id="51202" name="Text Box 2">
            <a:extLst>
              <a:ext uri="{FF2B5EF4-FFF2-40B4-BE49-F238E27FC236}">
                <a16:creationId xmlns:a16="http://schemas.microsoft.com/office/drawing/2014/main" id="{85C18B19-5740-E840-82F8-82D94485E04D}"/>
              </a:ext>
            </a:extLst>
          </p:cNvPr>
          <p:cNvSpPr txBox="1">
            <a:spLocks noGrp="1" noChangeArrowheads="1"/>
          </p:cNvSpPr>
          <p:nvPr>
            <p:ph type="body"/>
          </p:nvPr>
        </p:nvSpPr>
        <p:spPr bwMode="auto">
          <a:xfrm>
            <a:off x="914400" y="4343400"/>
            <a:ext cx="5026025" cy="41116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ltLang="sv-SE"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sv-SE"/>
              <a:t>Klicka här för att ändra format</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format på underrubrik i bakgrunden</a:t>
            </a:r>
            <a:endParaRPr lang="en-US" dirty="0"/>
          </a:p>
        </p:txBody>
      </p:sp>
      <p:sp>
        <p:nvSpPr>
          <p:cNvPr id="4" name="Date Placeholder 3"/>
          <p:cNvSpPr>
            <a:spLocks noGrp="1"/>
          </p:cNvSpPr>
          <p:nvPr>
            <p:ph type="dt" sz="half" idx="10"/>
          </p:nvPr>
        </p:nvSpPr>
        <p:spPr/>
        <p:txBody>
          <a:bodyPr/>
          <a:lstStyle/>
          <a:p>
            <a:fld id="{51B5446D-4939-4F41-AE0E-FC989A401913}" type="datetimeFigureOut">
              <a:rPr lang="sv-SE" smtClean="0"/>
              <a:t>2023-11-27</a:t>
            </a:fld>
            <a:endParaRPr lang="sv-SE"/>
          </a:p>
        </p:txBody>
      </p:sp>
      <p:sp>
        <p:nvSpPr>
          <p:cNvPr id="5" name="Footer Placeholder 4"/>
          <p:cNvSpPr>
            <a:spLocks noGrp="1"/>
          </p:cNvSpPr>
          <p:nvPr>
            <p:ph type="ftr" sz="quarter" idx="11"/>
          </p:nvPr>
        </p:nvSpPr>
        <p:spPr/>
        <p:txBody>
          <a:bodyPr/>
          <a:lstStyle/>
          <a:p>
            <a:endParaRPr lang="sv-SE"/>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E38BF55D-37C4-4A98-9C33-7E01099BD0C4}" type="slidenum">
              <a:rPr lang="sv-SE" smtClean="0"/>
              <a:t>‹#›</a:t>
            </a:fld>
            <a:endParaRPr lang="sv-SE"/>
          </a:p>
        </p:txBody>
      </p:sp>
    </p:spTree>
    <p:extLst>
      <p:ext uri="{BB962C8B-B14F-4D97-AF65-F5344CB8AC3E}">
        <p14:creationId xmlns:p14="http://schemas.microsoft.com/office/powerpoint/2010/main" val="31332506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el och bildtext">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sv-SE"/>
              <a:t>Klicka här för att ändra format</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51B5446D-4939-4F41-AE0E-FC989A401913}" type="datetimeFigureOut">
              <a:rPr lang="sv-SE" smtClean="0"/>
              <a:t>2023-11-27</a:t>
            </a:fld>
            <a:endParaRPr lang="sv-SE"/>
          </a:p>
        </p:txBody>
      </p:sp>
      <p:sp>
        <p:nvSpPr>
          <p:cNvPr id="5" name="Footer Placeholder 4"/>
          <p:cNvSpPr>
            <a:spLocks noGrp="1"/>
          </p:cNvSpPr>
          <p:nvPr>
            <p:ph type="ftr" sz="quarter" idx="11"/>
          </p:nvPr>
        </p:nvSpPr>
        <p:spPr/>
        <p:txBody>
          <a:bodyPr/>
          <a:lstStyle/>
          <a:p>
            <a:endParaRPr lang="sv-SE"/>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38BF55D-37C4-4A98-9C33-7E01099BD0C4}" type="slidenum">
              <a:rPr lang="sv-SE" smtClean="0"/>
              <a:t>‹#›</a:t>
            </a:fld>
            <a:endParaRPr lang="sv-SE"/>
          </a:p>
        </p:txBody>
      </p:sp>
    </p:spTree>
    <p:extLst>
      <p:ext uri="{BB962C8B-B14F-4D97-AF65-F5344CB8AC3E}">
        <p14:creationId xmlns:p14="http://schemas.microsoft.com/office/powerpoint/2010/main" val="1045504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 med beskrivning">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sv-SE"/>
              <a:t>Klicka här för att ändra format</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Klicka här för att ändra format på bakgrundstexten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51B5446D-4939-4F41-AE0E-FC989A401913}" type="datetimeFigureOut">
              <a:rPr lang="sv-SE" smtClean="0"/>
              <a:t>2023-11-27</a:t>
            </a:fld>
            <a:endParaRPr lang="sv-SE"/>
          </a:p>
        </p:txBody>
      </p:sp>
      <p:sp>
        <p:nvSpPr>
          <p:cNvPr id="5" name="Footer Placeholder 4"/>
          <p:cNvSpPr>
            <a:spLocks noGrp="1"/>
          </p:cNvSpPr>
          <p:nvPr>
            <p:ph type="ftr" sz="quarter" idx="11"/>
          </p:nvPr>
        </p:nvSpPr>
        <p:spPr/>
        <p:txBody>
          <a:bodyPr/>
          <a:lstStyle/>
          <a:p>
            <a:endParaRPr lang="sv-SE"/>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38BF55D-37C4-4A98-9C33-7E01099BD0C4}" type="slidenum">
              <a:rPr lang="sv-SE" smtClean="0"/>
              <a:t>‹#›</a:t>
            </a:fld>
            <a:endParaRPr lang="sv-SE"/>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2081428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nkort">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sv-SE"/>
              <a:t>Klicka här för att ändra format</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sv-SE"/>
              <a:t>Klicka här för att ändra format på bakgrundstexten</a:t>
            </a:r>
          </a:p>
        </p:txBody>
      </p:sp>
      <p:sp>
        <p:nvSpPr>
          <p:cNvPr id="5" name="Date Placeholder 4"/>
          <p:cNvSpPr>
            <a:spLocks noGrp="1"/>
          </p:cNvSpPr>
          <p:nvPr>
            <p:ph type="dt" sz="half" idx="10"/>
          </p:nvPr>
        </p:nvSpPr>
        <p:spPr/>
        <p:txBody>
          <a:bodyPr/>
          <a:lstStyle/>
          <a:p>
            <a:fld id="{51B5446D-4939-4F41-AE0E-FC989A401913}" type="datetimeFigureOut">
              <a:rPr lang="sv-SE" smtClean="0"/>
              <a:t>2023-11-27</a:t>
            </a:fld>
            <a:endParaRPr lang="sv-SE"/>
          </a:p>
        </p:txBody>
      </p:sp>
      <p:sp>
        <p:nvSpPr>
          <p:cNvPr id="6" name="Footer Placeholder 5"/>
          <p:cNvSpPr>
            <a:spLocks noGrp="1"/>
          </p:cNvSpPr>
          <p:nvPr>
            <p:ph type="ftr" sz="quarter" idx="11"/>
          </p:nvPr>
        </p:nvSpPr>
        <p:spPr/>
        <p:txBody>
          <a:bodyPr/>
          <a:lstStyle/>
          <a:p>
            <a:endParaRPr lang="sv-SE"/>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38BF55D-37C4-4A98-9C33-7E01099BD0C4}" type="slidenum">
              <a:rPr lang="sv-SE" smtClean="0"/>
              <a:t>‹#›</a:t>
            </a:fld>
            <a:endParaRPr lang="sv-SE"/>
          </a:p>
        </p:txBody>
      </p:sp>
    </p:spTree>
    <p:extLst>
      <p:ext uri="{BB962C8B-B14F-4D97-AF65-F5344CB8AC3E}">
        <p14:creationId xmlns:p14="http://schemas.microsoft.com/office/powerpoint/2010/main" val="22456232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nkort för citat">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sv-SE"/>
              <a:t>Klicka här för att ändra format</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Klicka här för att ändra format på bakgrundstexten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sv-SE"/>
              <a:t>Klicka här för att ändra format på bakgrundstexten</a:t>
            </a:r>
          </a:p>
        </p:txBody>
      </p:sp>
      <p:sp>
        <p:nvSpPr>
          <p:cNvPr id="5" name="Date Placeholder 4"/>
          <p:cNvSpPr>
            <a:spLocks noGrp="1"/>
          </p:cNvSpPr>
          <p:nvPr>
            <p:ph type="dt" sz="half" idx="10"/>
          </p:nvPr>
        </p:nvSpPr>
        <p:spPr/>
        <p:txBody>
          <a:bodyPr/>
          <a:lstStyle/>
          <a:p>
            <a:fld id="{51B5446D-4939-4F41-AE0E-FC989A401913}" type="datetimeFigureOut">
              <a:rPr lang="sv-SE" smtClean="0"/>
              <a:t>2023-11-27</a:t>
            </a:fld>
            <a:endParaRPr lang="sv-SE"/>
          </a:p>
        </p:txBody>
      </p:sp>
      <p:sp>
        <p:nvSpPr>
          <p:cNvPr id="6" name="Footer Placeholder 5"/>
          <p:cNvSpPr>
            <a:spLocks noGrp="1"/>
          </p:cNvSpPr>
          <p:nvPr>
            <p:ph type="ftr" sz="quarter" idx="11"/>
          </p:nvPr>
        </p:nvSpPr>
        <p:spPr/>
        <p:txBody>
          <a:bodyPr/>
          <a:lstStyle/>
          <a:p>
            <a:endParaRPr lang="sv-SE"/>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38BF55D-37C4-4A98-9C33-7E01099BD0C4}" type="slidenum">
              <a:rPr lang="sv-SE" smtClean="0"/>
              <a:t>‹#›</a:t>
            </a:fld>
            <a:endParaRPr lang="sv-SE"/>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641660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ant eller falskt">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sv-SE"/>
              <a:t>Klicka här för att ändra format</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Klicka här för att ändra format på bakgrundstexten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sv-SE"/>
              <a:t>Klicka här för att ändra format på bakgrundstexten</a:t>
            </a:r>
          </a:p>
        </p:txBody>
      </p:sp>
      <p:sp>
        <p:nvSpPr>
          <p:cNvPr id="5" name="Date Placeholder 4"/>
          <p:cNvSpPr>
            <a:spLocks noGrp="1"/>
          </p:cNvSpPr>
          <p:nvPr>
            <p:ph type="dt" sz="half" idx="10"/>
          </p:nvPr>
        </p:nvSpPr>
        <p:spPr/>
        <p:txBody>
          <a:bodyPr/>
          <a:lstStyle/>
          <a:p>
            <a:fld id="{51B5446D-4939-4F41-AE0E-FC989A401913}" type="datetimeFigureOut">
              <a:rPr lang="sv-SE" smtClean="0"/>
              <a:t>2023-11-27</a:t>
            </a:fld>
            <a:endParaRPr lang="sv-SE"/>
          </a:p>
        </p:txBody>
      </p:sp>
      <p:sp>
        <p:nvSpPr>
          <p:cNvPr id="6" name="Footer Placeholder 5"/>
          <p:cNvSpPr>
            <a:spLocks noGrp="1"/>
          </p:cNvSpPr>
          <p:nvPr>
            <p:ph type="ftr" sz="quarter" idx="11"/>
          </p:nvPr>
        </p:nvSpPr>
        <p:spPr/>
        <p:txBody>
          <a:bodyPr/>
          <a:lstStyle/>
          <a:p>
            <a:endParaRPr lang="sv-SE"/>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38BF55D-37C4-4A98-9C33-7E01099BD0C4}" type="slidenum">
              <a:rPr lang="sv-SE" smtClean="0"/>
              <a:t>‹#›</a:t>
            </a:fld>
            <a:endParaRPr lang="sv-SE"/>
          </a:p>
        </p:txBody>
      </p:sp>
    </p:spTree>
    <p:extLst>
      <p:ext uri="{BB962C8B-B14F-4D97-AF65-F5344CB8AC3E}">
        <p14:creationId xmlns:p14="http://schemas.microsoft.com/office/powerpoint/2010/main" val="42005052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Vertical Text Placeholder 2"/>
          <p:cNvSpPr>
            <a:spLocks noGrp="1"/>
          </p:cNvSpPr>
          <p:nvPr>
            <p:ph type="body" orient="vert" idx="1"/>
          </p:nvPr>
        </p:nvSpPr>
        <p:spPr/>
        <p:txBody>
          <a:bodyPr vert="eaVert" ancho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51B5446D-4939-4F41-AE0E-FC989A401913}" type="datetimeFigureOut">
              <a:rPr lang="sv-SE" smtClean="0"/>
              <a:t>2023-11-27</a:t>
            </a:fld>
            <a:endParaRPr lang="sv-SE"/>
          </a:p>
        </p:txBody>
      </p:sp>
      <p:sp>
        <p:nvSpPr>
          <p:cNvPr id="5" name="Footer Placeholder 4"/>
          <p:cNvSpPr>
            <a:spLocks noGrp="1"/>
          </p:cNvSpPr>
          <p:nvPr>
            <p:ph type="ftr" sz="quarter" idx="11"/>
          </p:nvPr>
        </p:nvSpPr>
        <p:spPr/>
        <p:txBody>
          <a:bodyPr/>
          <a:lstStyle/>
          <a:p>
            <a:endParaRPr lang="sv-SE"/>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38BF55D-37C4-4A98-9C33-7E01099BD0C4}" type="slidenum">
              <a:rPr lang="sv-SE" smtClean="0"/>
              <a:t>‹#›</a:t>
            </a:fld>
            <a:endParaRPr lang="sv-SE"/>
          </a:p>
        </p:txBody>
      </p:sp>
    </p:spTree>
    <p:extLst>
      <p:ext uri="{BB962C8B-B14F-4D97-AF65-F5344CB8AC3E}">
        <p14:creationId xmlns:p14="http://schemas.microsoft.com/office/powerpoint/2010/main" val="10662038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sv-SE"/>
              <a:t>Klicka här för att ändra format</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51B5446D-4939-4F41-AE0E-FC989A401913}" type="datetimeFigureOut">
              <a:rPr lang="sv-SE" smtClean="0"/>
              <a:t>2023-11-27</a:t>
            </a:fld>
            <a:endParaRPr lang="sv-SE"/>
          </a:p>
        </p:txBody>
      </p:sp>
      <p:sp>
        <p:nvSpPr>
          <p:cNvPr id="5" name="Footer Placeholder 4"/>
          <p:cNvSpPr>
            <a:spLocks noGrp="1"/>
          </p:cNvSpPr>
          <p:nvPr>
            <p:ph type="ftr" sz="quarter" idx="11"/>
          </p:nvPr>
        </p:nvSpPr>
        <p:spPr/>
        <p:txBody>
          <a:bodyPr/>
          <a:lstStyle/>
          <a:p>
            <a:endParaRPr lang="sv-SE"/>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38BF55D-37C4-4A98-9C33-7E01099BD0C4}" type="slidenum">
              <a:rPr lang="sv-SE" smtClean="0"/>
              <a:t>‹#›</a:t>
            </a:fld>
            <a:endParaRPr lang="sv-SE"/>
          </a:p>
        </p:txBody>
      </p:sp>
    </p:spTree>
    <p:extLst>
      <p:ext uri="{BB962C8B-B14F-4D97-AF65-F5344CB8AC3E}">
        <p14:creationId xmlns:p14="http://schemas.microsoft.com/office/powerpoint/2010/main" val="8576982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clipArtAndTx">
  <p:cSld name="Rubrik, ClipArt och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A05D926-F621-F74B-B752-E38D185595CE}"/>
              </a:ext>
            </a:extLst>
          </p:cNvPr>
          <p:cNvSpPr>
            <a:spLocks noGrp="1"/>
          </p:cNvSpPr>
          <p:nvPr>
            <p:ph type="title"/>
          </p:nvPr>
        </p:nvSpPr>
        <p:spPr>
          <a:xfrm>
            <a:off x="914400" y="463551"/>
            <a:ext cx="10356851" cy="1433513"/>
          </a:xfrm>
        </p:spPr>
        <p:txBody>
          <a:bodyPr/>
          <a:lstStyle/>
          <a:p>
            <a:r>
              <a:rPr lang="sv-SE"/>
              <a:t>Klicka här för att ändra mall för rubrikformat</a:t>
            </a:r>
          </a:p>
        </p:txBody>
      </p:sp>
      <p:sp>
        <p:nvSpPr>
          <p:cNvPr id="3" name="Platshållare för onlinebild 2">
            <a:extLst>
              <a:ext uri="{FF2B5EF4-FFF2-40B4-BE49-F238E27FC236}">
                <a16:creationId xmlns:a16="http://schemas.microsoft.com/office/drawing/2014/main" id="{12C0E39B-0EE1-8940-9F1B-A092C73CA872}"/>
              </a:ext>
            </a:extLst>
          </p:cNvPr>
          <p:cNvSpPr>
            <a:spLocks noGrp="1"/>
          </p:cNvSpPr>
          <p:nvPr>
            <p:ph type="clipArt" sz="half" idx="1"/>
          </p:nvPr>
        </p:nvSpPr>
        <p:spPr>
          <a:xfrm>
            <a:off x="914401" y="1981201"/>
            <a:ext cx="5075767" cy="4233863"/>
          </a:xfrm>
        </p:spPr>
        <p:txBody>
          <a:bodyPr/>
          <a:lstStyle/>
          <a:p>
            <a:endParaRPr lang="sv-SE"/>
          </a:p>
        </p:txBody>
      </p:sp>
      <p:sp>
        <p:nvSpPr>
          <p:cNvPr id="4" name="Platshållare för text 3">
            <a:extLst>
              <a:ext uri="{FF2B5EF4-FFF2-40B4-BE49-F238E27FC236}">
                <a16:creationId xmlns:a16="http://schemas.microsoft.com/office/drawing/2014/main" id="{10770ED3-A454-A448-9581-AB6B6822BC9D}"/>
              </a:ext>
            </a:extLst>
          </p:cNvPr>
          <p:cNvSpPr>
            <a:spLocks noGrp="1"/>
          </p:cNvSpPr>
          <p:nvPr>
            <p:ph type="body" sz="half" idx="2"/>
          </p:nvPr>
        </p:nvSpPr>
        <p:spPr>
          <a:xfrm>
            <a:off x="6193367" y="1981201"/>
            <a:ext cx="5077884" cy="423386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C73BC12B-F89C-8642-85D3-A7933F3342BF}"/>
              </a:ext>
            </a:extLst>
          </p:cNvPr>
          <p:cNvSpPr>
            <a:spLocks noGrp="1"/>
          </p:cNvSpPr>
          <p:nvPr>
            <p:ph type="dt" idx="10"/>
          </p:nvPr>
        </p:nvSpPr>
        <p:spPr>
          <a:xfrm>
            <a:off x="914400" y="6248400"/>
            <a:ext cx="2533651" cy="452438"/>
          </a:xfrm>
        </p:spPr>
        <p:txBody>
          <a:bodyPr/>
          <a:lstStyle>
            <a:lvl1pPr>
              <a:defRPr/>
            </a:lvl1pPr>
          </a:lstStyle>
          <a:p>
            <a:endParaRPr lang="sv-SE" altLang="sv-SE"/>
          </a:p>
        </p:txBody>
      </p:sp>
      <p:sp>
        <p:nvSpPr>
          <p:cNvPr id="6" name="Platshållare för sidfot 5">
            <a:extLst>
              <a:ext uri="{FF2B5EF4-FFF2-40B4-BE49-F238E27FC236}">
                <a16:creationId xmlns:a16="http://schemas.microsoft.com/office/drawing/2014/main" id="{8F5F111D-3AAE-C846-89F0-C8D76DF75445}"/>
              </a:ext>
            </a:extLst>
          </p:cNvPr>
          <p:cNvSpPr>
            <a:spLocks noGrp="1"/>
          </p:cNvSpPr>
          <p:nvPr>
            <p:ph type="ftr" idx="11"/>
          </p:nvPr>
        </p:nvSpPr>
        <p:spPr>
          <a:xfrm>
            <a:off x="4165600" y="6248400"/>
            <a:ext cx="3854451" cy="452438"/>
          </a:xfrm>
        </p:spPr>
        <p:txBody>
          <a:bodyPr/>
          <a:lstStyle>
            <a:lvl1pPr>
              <a:defRPr/>
            </a:lvl1pPr>
          </a:lstStyle>
          <a:p>
            <a:endParaRPr lang="sv-SE" altLang="sv-SE"/>
          </a:p>
        </p:txBody>
      </p:sp>
      <p:sp>
        <p:nvSpPr>
          <p:cNvPr id="7" name="Platshållare för bildnummer 6">
            <a:extLst>
              <a:ext uri="{FF2B5EF4-FFF2-40B4-BE49-F238E27FC236}">
                <a16:creationId xmlns:a16="http://schemas.microsoft.com/office/drawing/2014/main" id="{84DFE4A4-9870-7E45-AB68-98CA54073AB0}"/>
              </a:ext>
            </a:extLst>
          </p:cNvPr>
          <p:cNvSpPr>
            <a:spLocks noGrp="1"/>
          </p:cNvSpPr>
          <p:nvPr>
            <p:ph type="sldNum" idx="12"/>
          </p:nvPr>
        </p:nvSpPr>
        <p:spPr>
          <a:xfrm>
            <a:off x="8737600" y="6248400"/>
            <a:ext cx="2533651" cy="452438"/>
          </a:xfrm>
        </p:spPr>
        <p:txBody>
          <a:bodyPr/>
          <a:lstStyle>
            <a:lvl1pPr>
              <a:defRPr/>
            </a:lvl1pPr>
          </a:lstStyle>
          <a:p>
            <a:fld id="{A1D1BC5A-63A5-D442-8272-C27C89D20233}" type="slidenum">
              <a:rPr lang="sv-SE" altLang="sv-SE"/>
              <a:pPr/>
              <a:t>‹#›</a:t>
            </a:fld>
            <a:endParaRPr lang="sv-SE" altLang="sv-SE"/>
          </a:p>
        </p:txBody>
      </p:sp>
    </p:spTree>
    <p:extLst>
      <p:ext uri="{BB962C8B-B14F-4D97-AF65-F5344CB8AC3E}">
        <p14:creationId xmlns:p14="http://schemas.microsoft.com/office/powerpoint/2010/main" val="37170110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sv-SE"/>
              <a:t>Klicka här för att ändra format</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51B5446D-4939-4F41-AE0E-FC989A401913}" type="datetimeFigureOut">
              <a:rPr lang="sv-SE" smtClean="0"/>
              <a:t>2023-11-27</a:t>
            </a:fld>
            <a:endParaRPr lang="sv-SE"/>
          </a:p>
        </p:txBody>
      </p:sp>
      <p:sp>
        <p:nvSpPr>
          <p:cNvPr id="5" name="Footer Placeholder 4"/>
          <p:cNvSpPr>
            <a:spLocks noGrp="1"/>
          </p:cNvSpPr>
          <p:nvPr>
            <p:ph type="ftr" sz="quarter" idx="11"/>
          </p:nvPr>
        </p:nvSpPr>
        <p:spPr/>
        <p:txBody>
          <a:bodyPr/>
          <a:lstStyle/>
          <a:p>
            <a:endParaRPr lang="sv-SE"/>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38BF55D-37C4-4A98-9C33-7E01099BD0C4}" type="slidenum">
              <a:rPr lang="sv-SE" smtClean="0"/>
              <a:t>‹#›</a:t>
            </a:fld>
            <a:endParaRPr lang="sv-SE"/>
          </a:p>
        </p:txBody>
      </p:sp>
    </p:spTree>
    <p:extLst>
      <p:ext uri="{BB962C8B-B14F-4D97-AF65-F5344CB8AC3E}">
        <p14:creationId xmlns:p14="http://schemas.microsoft.com/office/powerpoint/2010/main" val="42129500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sv-SE"/>
              <a:t>Klicka här för att ändra format</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51B5446D-4939-4F41-AE0E-FC989A401913}" type="datetimeFigureOut">
              <a:rPr lang="sv-SE" smtClean="0"/>
              <a:t>2023-11-27</a:t>
            </a:fld>
            <a:endParaRPr lang="sv-SE"/>
          </a:p>
        </p:txBody>
      </p:sp>
      <p:sp>
        <p:nvSpPr>
          <p:cNvPr id="5" name="Footer Placeholder 4"/>
          <p:cNvSpPr>
            <a:spLocks noGrp="1"/>
          </p:cNvSpPr>
          <p:nvPr>
            <p:ph type="ftr" sz="quarter" idx="11"/>
          </p:nvPr>
        </p:nvSpPr>
        <p:spPr/>
        <p:txBody>
          <a:bodyPr/>
          <a:lstStyle/>
          <a:p>
            <a:endParaRPr lang="sv-SE"/>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38BF55D-37C4-4A98-9C33-7E01099BD0C4}" type="slidenum">
              <a:rPr lang="sv-SE" smtClean="0"/>
              <a:t>‹#›</a:t>
            </a:fld>
            <a:endParaRPr lang="sv-SE"/>
          </a:p>
        </p:txBody>
      </p:sp>
    </p:spTree>
    <p:extLst>
      <p:ext uri="{BB962C8B-B14F-4D97-AF65-F5344CB8AC3E}">
        <p14:creationId xmlns:p14="http://schemas.microsoft.com/office/powerpoint/2010/main" val="24026855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sv-SE"/>
              <a:t>Klicka här för att ändra format</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51B5446D-4939-4F41-AE0E-FC989A401913}" type="datetimeFigureOut">
              <a:rPr lang="sv-SE" smtClean="0"/>
              <a:t>2023-11-27</a:t>
            </a:fld>
            <a:endParaRPr lang="sv-SE"/>
          </a:p>
        </p:txBody>
      </p:sp>
      <p:sp>
        <p:nvSpPr>
          <p:cNvPr id="6" name="Footer Placeholder 5"/>
          <p:cNvSpPr>
            <a:spLocks noGrp="1"/>
          </p:cNvSpPr>
          <p:nvPr>
            <p:ph type="ftr" sz="quarter" idx="11"/>
          </p:nvPr>
        </p:nvSpPr>
        <p:spPr/>
        <p:txBody>
          <a:bodyPr/>
          <a:lstStyle/>
          <a:p>
            <a:endParaRPr lang="sv-SE"/>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E38BF55D-37C4-4A98-9C33-7E01099BD0C4}" type="slidenum">
              <a:rPr lang="sv-SE" smtClean="0"/>
              <a:t>‹#›</a:t>
            </a:fld>
            <a:endParaRPr lang="sv-SE"/>
          </a:p>
        </p:txBody>
      </p:sp>
    </p:spTree>
    <p:extLst>
      <p:ext uri="{BB962C8B-B14F-4D97-AF65-F5344CB8AC3E}">
        <p14:creationId xmlns:p14="http://schemas.microsoft.com/office/powerpoint/2010/main" val="39025696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sv-SE"/>
              <a:t>Klicka här för att ändra format</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51B5446D-4939-4F41-AE0E-FC989A401913}" type="datetimeFigureOut">
              <a:rPr lang="sv-SE" smtClean="0"/>
              <a:t>2023-11-27</a:t>
            </a:fld>
            <a:endParaRPr lang="sv-SE"/>
          </a:p>
        </p:txBody>
      </p:sp>
      <p:sp>
        <p:nvSpPr>
          <p:cNvPr id="8" name="Footer Placeholder 7"/>
          <p:cNvSpPr>
            <a:spLocks noGrp="1"/>
          </p:cNvSpPr>
          <p:nvPr>
            <p:ph type="ftr" sz="quarter" idx="11"/>
          </p:nvPr>
        </p:nvSpPr>
        <p:spPr/>
        <p:txBody>
          <a:bodyPr/>
          <a:lstStyle/>
          <a:p>
            <a:endParaRPr lang="sv-SE"/>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E38BF55D-37C4-4A98-9C33-7E01099BD0C4}" type="slidenum">
              <a:rPr lang="sv-SE" smtClean="0"/>
              <a:t>‹#›</a:t>
            </a:fld>
            <a:endParaRPr lang="sv-SE"/>
          </a:p>
        </p:txBody>
      </p:sp>
    </p:spTree>
    <p:extLst>
      <p:ext uri="{BB962C8B-B14F-4D97-AF65-F5344CB8AC3E}">
        <p14:creationId xmlns:p14="http://schemas.microsoft.com/office/powerpoint/2010/main" val="42048983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Date Placeholder 2"/>
          <p:cNvSpPr>
            <a:spLocks noGrp="1"/>
          </p:cNvSpPr>
          <p:nvPr>
            <p:ph type="dt" sz="half" idx="10"/>
          </p:nvPr>
        </p:nvSpPr>
        <p:spPr/>
        <p:txBody>
          <a:bodyPr/>
          <a:lstStyle/>
          <a:p>
            <a:fld id="{51B5446D-4939-4F41-AE0E-FC989A401913}" type="datetimeFigureOut">
              <a:rPr lang="sv-SE" smtClean="0"/>
              <a:t>2023-11-27</a:t>
            </a:fld>
            <a:endParaRPr lang="sv-SE"/>
          </a:p>
        </p:txBody>
      </p:sp>
      <p:sp>
        <p:nvSpPr>
          <p:cNvPr id="4" name="Footer Placeholder 3"/>
          <p:cNvSpPr>
            <a:spLocks noGrp="1"/>
          </p:cNvSpPr>
          <p:nvPr>
            <p:ph type="ftr" sz="quarter" idx="11"/>
          </p:nvPr>
        </p:nvSpPr>
        <p:spPr/>
        <p:txBody>
          <a:bodyPr/>
          <a:lstStyle/>
          <a:p>
            <a:endParaRPr lang="sv-SE"/>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E38BF55D-37C4-4A98-9C33-7E01099BD0C4}" type="slidenum">
              <a:rPr lang="sv-SE" smtClean="0"/>
              <a:t>‹#›</a:t>
            </a:fld>
            <a:endParaRPr lang="sv-SE"/>
          </a:p>
        </p:txBody>
      </p:sp>
    </p:spTree>
    <p:extLst>
      <p:ext uri="{BB962C8B-B14F-4D97-AF65-F5344CB8AC3E}">
        <p14:creationId xmlns:p14="http://schemas.microsoft.com/office/powerpoint/2010/main" val="39446217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B5446D-4939-4F41-AE0E-FC989A401913}" type="datetimeFigureOut">
              <a:rPr lang="sv-SE" smtClean="0"/>
              <a:t>2023-11-27</a:t>
            </a:fld>
            <a:endParaRPr lang="sv-SE"/>
          </a:p>
        </p:txBody>
      </p:sp>
      <p:sp>
        <p:nvSpPr>
          <p:cNvPr id="3" name="Footer Placeholder 2"/>
          <p:cNvSpPr>
            <a:spLocks noGrp="1"/>
          </p:cNvSpPr>
          <p:nvPr>
            <p:ph type="ftr" sz="quarter" idx="11"/>
          </p:nvPr>
        </p:nvSpPr>
        <p:spPr/>
        <p:txBody>
          <a:bodyPr/>
          <a:lstStyle/>
          <a:p>
            <a:endParaRPr lang="sv-SE"/>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E38BF55D-37C4-4A98-9C33-7E01099BD0C4}" type="slidenum">
              <a:rPr lang="sv-SE" smtClean="0"/>
              <a:t>‹#›</a:t>
            </a:fld>
            <a:endParaRPr lang="sv-SE"/>
          </a:p>
        </p:txBody>
      </p:sp>
    </p:spTree>
    <p:extLst>
      <p:ext uri="{BB962C8B-B14F-4D97-AF65-F5344CB8AC3E}">
        <p14:creationId xmlns:p14="http://schemas.microsoft.com/office/powerpoint/2010/main" val="41226326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sv-SE"/>
              <a:t>Klicka här för att ändra format</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51B5446D-4939-4F41-AE0E-FC989A401913}" type="datetimeFigureOut">
              <a:rPr lang="sv-SE" smtClean="0"/>
              <a:t>2023-11-27</a:t>
            </a:fld>
            <a:endParaRPr lang="sv-SE"/>
          </a:p>
        </p:txBody>
      </p:sp>
      <p:sp>
        <p:nvSpPr>
          <p:cNvPr id="6" name="Footer Placeholder 5"/>
          <p:cNvSpPr>
            <a:spLocks noGrp="1"/>
          </p:cNvSpPr>
          <p:nvPr>
            <p:ph type="ftr" sz="quarter" idx="11"/>
          </p:nvPr>
        </p:nvSpPr>
        <p:spPr/>
        <p:txBody>
          <a:bodyPr/>
          <a:lstStyle/>
          <a:p>
            <a:endParaRPr lang="sv-SE"/>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E38BF55D-37C4-4A98-9C33-7E01099BD0C4}" type="slidenum">
              <a:rPr lang="sv-SE" smtClean="0"/>
              <a:t>‹#›</a:t>
            </a:fld>
            <a:endParaRPr lang="sv-SE"/>
          </a:p>
        </p:txBody>
      </p:sp>
    </p:spTree>
    <p:extLst>
      <p:ext uri="{BB962C8B-B14F-4D97-AF65-F5344CB8AC3E}">
        <p14:creationId xmlns:p14="http://schemas.microsoft.com/office/powerpoint/2010/main" val="16681233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sv-SE"/>
              <a:t>Klicka här för att ändra format</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51B5446D-4939-4F41-AE0E-FC989A401913}" type="datetimeFigureOut">
              <a:rPr lang="sv-SE" smtClean="0"/>
              <a:t>2023-11-27</a:t>
            </a:fld>
            <a:endParaRPr lang="sv-SE"/>
          </a:p>
        </p:txBody>
      </p:sp>
      <p:sp>
        <p:nvSpPr>
          <p:cNvPr id="6" name="Footer Placeholder 5"/>
          <p:cNvSpPr>
            <a:spLocks noGrp="1"/>
          </p:cNvSpPr>
          <p:nvPr>
            <p:ph type="ftr" sz="quarter" idx="11"/>
          </p:nvPr>
        </p:nvSpPr>
        <p:spPr/>
        <p:txBody>
          <a:bodyPr/>
          <a:lstStyle/>
          <a:p>
            <a:endParaRPr lang="sv-SE"/>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38BF55D-37C4-4A98-9C33-7E01099BD0C4}" type="slidenum">
              <a:rPr lang="sv-SE" smtClean="0"/>
              <a:t>‹#›</a:t>
            </a:fld>
            <a:endParaRPr lang="sv-SE"/>
          </a:p>
        </p:txBody>
      </p:sp>
    </p:spTree>
    <p:extLst>
      <p:ext uri="{BB962C8B-B14F-4D97-AF65-F5344CB8AC3E}">
        <p14:creationId xmlns:p14="http://schemas.microsoft.com/office/powerpoint/2010/main" val="5985293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sv-SE"/>
              <a:t>Klicka här för att ändra format</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51B5446D-4939-4F41-AE0E-FC989A401913}" type="datetimeFigureOut">
              <a:rPr lang="sv-SE" smtClean="0"/>
              <a:t>2023-11-27</a:t>
            </a:fld>
            <a:endParaRPr lang="sv-SE"/>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sv-SE"/>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E38BF55D-37C4-4A98-9C33-7E01099BD0C4}" type="slidenum">
              <a:rPr lang="sv-SE" smtClean="0"/>
              <a:t>‹#›</a:t>
            </a:fld>
            <a:endParaRPr lang="sv-SE"/>
          </a:p>
        </p:txBody>
      </p:sp>
    </p:spTree>
    <p:extLst>
      <p:ext uri="{BB962C8B-B14F-4D97-AF65-F5344CB8AC3E}">
        <p14:creationId xmlns:p14="http://schemas.microsoft.com/office/powerpoint/2010/main" val="42832673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9.emf"/></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a:t>Antikens Rom</a:t>
            </a:r>
          </a:p>
        </p:txBody>
      </p:sp>
      <p:sp>
        <p:nvSpPr>
          <p:cNvPr id="3" name="Underrubrik 2"/>
          <p:cNvSpPr>
            <a:spLocks noGrp="1"/>
          </p:cNvSpPr>
          <p:nvPr>
            <p:ph type="subTitle" idx="1"/>
          </p:nvPr>
        </p:nvSpPr>
        <p:spPr/>
        <p:txBody>
          <a:bodyPr/>
          <a:lstStyle/>
          <a:p>
            <a:r>
              <a:rPr lang="sv-SE" dirty="0"/>
              <a:t>Uppgång och storhetstid</a:t>
            </a:r>
          </a:p>
        </p:txBody>
      </p:sp>
    </p:spTree>
    <p:extLst>
      <p:ext uri="{BB962C8B-B14F-4D97-AF65-F5344CB8AC3E}">
        <p14:creationId xmlns:p14="http://schemas.microsoft.com/office/powerpoint/2010/main" val="39148381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a:extLst>
              <a:ext uri="{FF2B5EF4-FFF2-40B4-BE49-F238E27FC236}">
                <a16:creationId xmlns:a16="http://schemas.microsoft.com/office/drawing/2014/main" id="{022123D1-A724-7345-A294-F82E7660765E}"/>
              </a:ext>
            </a:extLst>
          </p:cNvPr>
          <p:cNvSpPr>
            <a:spLocks noGrp="1" noChangeArrowheads="1"/>
          </p:cNvSpPr>
          <p:nvPr>
            <p:ph type="title"/>
          </p:nvPr>
        </p:nvSpPr>
        <p:spPr>
          <a:xfrm>
            <a:off x="2209800" y="463550"/>
            <a:ext cx="8624104" cy="1435100"/>
          </a:xfrm>
          <a:ln/>
        </p:spPr>
        <p:txBody>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sv-SE" altLang="sv-SE" dirty="0"/>
              <a:t>Roms tillbakagång, början till slutet</a:t>
            </a:r>
            <a:r>
              <a:rPr lang="ar-SA" altLang="sv-SE" dirty="0"/>
              <a:t>‏</a:t>
            </a:r>
            <a:endParaRPr lang="sv-SE" altLang="sv-SE" dirty="0"/>
          </a:p>
        </p:txBody>
      </p:sp>
      <p:sp>
        <p:nvSpPr>
          <p:cNvPr id="17410" name="Rectangle 2">
            <a:extLst>
              <a:ext uri="{FF2B5EF4-FFF2-40B4-BE49-F238E27FC236}">
                <a16:creationId xmlns:a16="http://schemas.microsoft.com/office/drawing/2014/main" id="{E712F927-4012-7043-9DBB-5474D5E9A653}"/>
              </a:ext>
            </a:extLst>
          </p:cNvPr>
          <p:cNvSpPr>
            <a:spLocks noGrp="1" noChangeArrowheads="1"/>
          </p:cNvSpPr>
          <p:nvPr>
            <p:ph type="body" idx="1"/>
          </p:nvPr>
        </p:nvSpPr>
        <p:spPr>
          <a:xfrm>
            <a:off x="2209800" y="1365813"/>
            <a:ext cx="9272286" cy="5197033"/>
          </a:xfrm>
          <a:ln/>
        </p:spPr>
        <p:txBody>
          <a:bodyPr>
            <a:normAutofit fontScale="92500" lnSpcReduction="10000"/>
          </a:bodyPr>
          <a:lstStyle/>
          <a:p>
            <a:pPr>
              <a:spcBef>
                <a:spcPts val="600"/>
              </a:spcBef>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sv-SE" altLang="sv-SE" sz="2400" dirty="0"/>
              <a:t>Uppror i Rom p g a ökad befolkning, ökad fattigdom och arbetsbrist</a:t>
            </a:r>
          </a:p>
          <a:p>
            <a:pPr marL="0" indent="0">
              <a:spcBef>
                <a:spcPts val="60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endParaRPr lang="sv-SE" altLang="sv-SE" sz="2400" dirty="0"/>
          </a:p>
          <a:p>
            <a:pPr>
              <a:spcBef>
                <a:spcPts val="600"/>
              </a:spcBef>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sv-SE" altLang="sv-SE" sz="2400" dirty="0"/>
              <a:t>Slavrevolter ute i provinserna (Spartacusupproret)</a:t>
            </a:r>
            <a:r>
              <a:rPr lang="ar-SA" altLang="sv-SE" sz="2400" dirty="0"/>
              <a:t>‏</a:t>
            </a:r>
            <a:endParaRPr lang="sv-SE" altLang="sv-SE" sz="2400" dirty="0"/>
          </a:p>
          <a:p>
            <a:pPr marL="0" indent="0">
              <a:spcBef>
                <a:spcPts val="60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endParaRPr lang="sv-SE" altLang="sv-SE" sz="2400" dirty="0"/>
          </a:p>
          <a:p>
            <a:pPr>
              <a:spcBef>
                <a:spcPts val="600"/>
              </a:spcBef>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sv-SE" altLang="sv-SE" sz="2400" dirty="0"/>
              <a:t>Arméns generaler ville själva styra och började trotsa Senatens order</a:t>
            </a:r>
          </a:p>
          <a:p>
            <a:pPr marL="0" indent="0">
              <a:spcBef>
                <a:spcPts val="60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endParaRPr lang="sv-SE" altLang="sv-SE" sz="2400" dirty="0"/>
          </a:p>
          <a:p>
            <a:pPr>
              <a:spcBef>
                <a:spcPts val="600"/>
              </a:spcBef>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sv-SE" altLang="sv-SE" sz="2400" dirty="0"/>
              <a:t>Armén bestod numer till större delen av slavar som generalerna värvat ute i provinserna, dessa slavar hade inga känslor för Rom eller Senaten</a:t>
            </a:r>
          </a:p>
          <a:p>
            <a:pPr marL="0" indent="0">
              <a:spcBef>
                <a:spcPts val="60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endParaRPr lang="sv-SE" altLang="sv-SE" sz="2400" dirty="0"/>
          </a:p>
          <a:p>
            <a:pPr>
              <a:spcBef>
                <a:spcPts val="600"/>
              </a:spcBef>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sv-SE" altLang="sv-SE" sz="2400" dirty="0"/>
              <a:t>Lucius Cornelius </a:t>
            </a:r>
            <a:r>
              <a:rPr lang="sv-SE" altLang="sv-SE" sz="2400" dirty="0" err="1"/>
              <a:t>Sulla</a:t>
            </a:r>
            <a:r>
              <a:rPr lang="sv-SE" altLang="sv-SE" sz="2400" dirty="0"/>
              <a:t> tar makten i Rom 88 </a:t>
            </a:r>
            <a:r>
              <a:rPr lang="sv-SE" altLang="sv-SE" sz="2400" dirty="0" err="1"/>
              <a:t>f.kr.</a:t>
            </a:r>
            <a:r>
              <a:rPr lang="sv-SE" altLang="sv-SE" sz="2400" dirty="0"/>
              <a:t> och tar direkt bort begränsningen på hur länge en diktator får sitta</a:t>
            </a: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nodeType="clickEffect">
                                  <p:stCondLst>
                                    <p:cond delay="0"/>
                                  </p:stCondLst>
                                  <p:iterate type="lt">
                                    <p:tmPct val="10000"/>
                                  </p:iterate>
                                  <p:childTnLst>
                                    <p:set>
                                      <p:cBhvr>
                                        <p:cTn id="6" dur="1" fill="hold">
                                          <p:stCondLst>
                                            <p:cond delay="0"/>
                                          </p:stCondLst>
                                        </p:cTn>
                                        <p:tgtEl>
                                          <p:spTgt spid="17410">
                                            <p:txEl>
                                              <p:pRg st="0" end="0"/>
                                            </p:txEl>
                                          </p:spTgt>
                                        </p:tgtEl>
                                        <p:attrNameLst>
                                          <p:attrName>style.visibility</p:attrName>
                                        </p:attrNameLst>
                                      </p:cBhvr>
                                      <p:to>
                                        <p:strVal val="visible"/>
                                      </p:to>
                                    </p:set>
                                    <p:anim by="(-#ppt_w*2)" calcmode="lin" valueType="num">
                                      <p:cBhvr rctx="PPT">
                                        <p:cTn id="7" dur="500" autoRev="1" fill="hold">
                                          <p:stCondLst>
                                            <p:cond delay="0"/>
                                          </p:stCondLst>
                                        </p:cTn>
                                        <p:tgtEl>
                                          <p:spTgt spid="17410">
                                            <p:txEl>
                                              <p:pRg st="0" end="0"/>
                                            </p:txEl>
                                          </p:spTgt>
                                        </p:tgtEl>
                                        <p:attrNameLst>
                                          <p:attrName>ppt_w</p:attrName>
                                        </p:attrNameLst>
                                      </p:cBhvr>
                                    </p:anim>
                                    <p:anim by="(#ppt_w*0.50)" calcmode="lin" valueType="num">
                                      <p:cBhvr>
                                        <p:cTn id="8" dur="500" decel="50000" autoRev="1" fill="hold">
                                          <p:stCondLst>
                                            <p:cond delay="0"/>
                                          </p:stCondLst>
                                        </p:cTn>
                                        <p:tgtEl>
                                          <p:spTgt spid="17410">
                                            <p:txEl>
                                              <p:pRg st="0" end="0"/>
                                            </p:txEl>
                                          </p:spTgt>
                                        </p:tgtEl>
                                        <p:attrNameLst>
                                          <p:attrName>ppt_x</p:attrName>
                                        </p:attrNameLst>
                                      </p:cBhvr>
                                    </p:anim>
                                    <p:anim from="(-#ppt_h/2)" to="(#ppt_y)" calcmode="lin" valueType="num">
                                      <p:cBhvr>
                                        <p:cTn id="9" dur="1000" fill="hold">
                                          <p:stCondLst>
                                            <p:cond delay="0"/>
                                          </p:stCondLst>
                                        </p:cTn>
                                        <p:tgtEl>
                                          <p:spTgt spid="17410">
                                            <p:txEl>
                                              <p:pRg st="0" end="0"/>
                                            </p:txEl>
                                          </p:spTgt>
                                        </p:tgtEl>
                                        <p:attrNameLst>
                                          <p:attrName>ppt_y</p:attrName>
                                        </p:attrNameLst>
                                      </p:cBhvr>
                                    </p:anim>
                                    <p:animRot by="21600000">
                                      <p:cBhvr>
                                        <p:cTn id="10" dur="1000" fill="hold">
                                          <p:stCondLst>
                                            <p:cond delay="0"/>
                                          </p:stCondLst>
                                        </p:cTn>
                                        <p:tgtEl>
                                          <p:spTgt spid="17410">
                                            <p:txEl>
                                              <p:pRg st="0" end="0"/>
                                            </p:txEl>
                                          </p:spTgt>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17410">
                                            <p:txEl>
                                              <p:pRg st="2" end="2"/>
                                            </p:txEl>
                                          </p:spTgt>
                                        </p:tgtEl>
                                        <p:attrNameLst>
                                          <p:attrName>style.visibility</p:attrName>
                                        </p:attrNameLst>
                                      </p:cBhvr>
                                      <p:to>
                                        <p:strVal val="visible"/>
                                      </p:to>
                                    </p:set>
                                    <p:anim by="(-#ppt_w*2)" calcmode="lin" valueType="num">
                                      <p:cBhvr rctx="PPT">
                                        <p:cTn id="15" dur="500" autoRev="1" fill="hold">
                                          <p:stCondLst>
                                            <p:cond delay="0"/>
                                          </p:stCondLst>
                                        </p:cTn>
                                        <p:tgtEl>
                                          <p:spTgt spid="17410">
                                            <p:txEl>
                                              <p:pRg st="2" end="2"/>
                                            </p:txEl>
                                          </p:spTgt>
                                        </p:tgtEl>
                                        <p:attrNameLst>
                                          <p:attrName>ppt_w</p:attrName>
                                        </p:attrNameLst>
                                      </p:cBhvr>
                                    </p:anim>
                                    <p:anim by="(#ppt_w*0.50)" calcmode="lin" valueType="num">
                                      <p:cBhvr>
                                        <p:cTn id="16" dur="500" decel="50000" autoRev="1" fill="hold">
                                          <p:stCondLst>
                                            <p:cond delay="0"/>
                                          </p:stCondLst>
                                        </p:cTn>
                                        <p:tgtEl>
                                          <p:spTgt spid="17410">
                                            <p:txEl>
                                              <p:pRg st="2" end="2"/>
                                            </p:txEl>
                                          </p:spTgt>
                                        </p:tgtEl>
                                        <p:attrNameLst>
                                          <p:attrName>ppt_x</p:attrName>
                                        </p:attrNameLst>
                                      </p:cBhvr>
                                    </p:anim>
                                    <p:anim from="(-#ppt_h/2)" to="(#ppt_y)" calcmode="lin" valueType="num">
                                      <p:cBhvr>
                                        <p:cTn id="17" dur="1000" fill="hold">
                                          <p:stCondLst>
                                            <p:cond delay="0"/>
                                          </p:stCondLst>
                                        </p:cTn>
                                        <p:tgtEl>
                                          <p:spTgt spid="17410">
                                            <p:txEl>
                                              <p:pRg st="2" end="2"/>
                                            </p:txEl>
                                          </p:spTgt>
                                        </p:tgtEl>
                                        <p:attrNameLst>
                                          <p:attrName>ppt_y</p:attrName>
                                        </p:attrNameLst>
                                      </p:cBhvr>
                                    </p:anim>
                                    <p:animRot by="21600000">
                                      <p:cBhvr>
                                        <p:cTn id="18" dur="1000" fill="hold">
                                          <p:stCondLst>
                                            <p:cond delay="0"/>
                                          </p:stCondLst>
                                        </p:cTn>
                                        <p:tgtEl>
                                          <p:spTgt spid="17410">
                                            <p:txEl>
                                              <p:pRg st="2" end="2"/>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56" presetClass="entr" presetSubtype="0" fill="hold" nodeType="clickEffect">
                                  <p:stCondLst>
                                    <p:cond delay="0"/>
                                  </p:stCondLst>
                                  <p:iterate type="lt">
                                    <p:tmPct val="10000"/>
                                  </p:iterate>
                                  <p:childTnLst>
                                    <p:set>
                                      <p:cBhvr>
                                        <p:cTn id="22" dur="1" fill="hold">
                                          <p:stCondLst>
                                            <p:cond delay="0"/>
                                          </p:stCondLst>
                                        </p:cTn>
                                        <p:tgtEl>
                                          <p:spTgt spid="17410">
                                            <p:txEl>
                                              <p:pRg st="4" end="4"/>
                                            </p:txEl>
                                          </p:spTgt>
                                        </p:tgtEl>
                                        <p:attrNameLst>
                                          <p:attrName>style.visibility</p:attrName>
                                        </p:attrNameLst>
                                      </p:cBhvr>
                                      <p:to>
                                        <p:strVal val="visible"/>
                                      </p:to>
                                    </p:set>
                                    <p:anim by="(-#ppt_w*2)" calcmode="lin" valueType="num">
                                      <p:cBhvr rctx="PPT">
                                        <p:cTn id="23" dur="500" autoRev="1" fill="hold">
                                          <p:stCondLst>
                                            <p:cond delay="0"/>
                                          </p:stCondLst>
                                        </p:cTn>
                                        <p:tgtEl>
                                          <p:spTgt spid="17410">
                                            <p:txEl>
                                              <p:pRg st="4" end="4"/>
                                            </p:txEl>
                                          </p:spTgt>
                                        </p:tgtEl>
                                        <p:attrNameLst>
                                          <p:attrName>ppt_w</p:attrName>
                                        </p:attrNameLst>
                                      </p:cBhvr>
                                    </p:anim>
                                    <p:anim by="(#ppt_w*0.50)" calcmode="lin" valueType="num">
                                      <p:cBhvr>
                                        <p:cTn id="24" dur="500" decel="50000" autoRev="1" fill="hold">
                                          <p:stCondLst>
                                            <p:cond delay="0"/>
                                          </p:stCondLst>
                                        </p:cTn>
                                        <p:tgtEl>
                                          <p:spTgt spid="17410">
                                            <p:txEl>
                                              <p:pRg st="4" end="4"/>
                                            </p:txEl>
                                          </p:spTgt>
                                        </p:tgtEl>
                                        <p:attrNameLst>
                                          <p:attrName>ppt_x</p:attrName>
                                        </p:attrNameLst>
                                      </p:cBhvr>
                                    </p:anim>
                                    <p:anim from="(-#ppt_h/2)" to="(#ppt_y)" calcmode="lin" valueType="num">
                                      <p:cBhvr>
                                        <p:cTn id="25" dur="1000" fill="hold">
                                          <p:stCondLst>
                                            <p:cond delay="0"/>
                                          </p:stCondLst>
                                        </p:cTn>
                                        <p:tgtEl>
                                          <p:spTgt spid="17410">
                                            <p:txEl>
                                              <p:pRg st="4" end="4"/>
                                            </p:txEl>
                                          </p:spTgt>
                                        </p:tgtEl>
                                        <p:attrNameLst>
                                          <p:attrName>ppt_y</p:attrName>
                                        </p:attrNameLst>
                                      </p:cBhvr>
                                    </p:anim>
                                    <p:animRot by="21600000">
                                      <p:cBhvr>
                                        <p:cTn id="26" dur="1000" fill="hold">
                                          <p:stCondLst>
                                            <p:cond delay="0"/>
                                          </p:stCondLst>
                                        </p:cTn>
                                        <p:tgtEl>
                                          <p:spTgt spid="17410">
                                            <p:txEl>
                                              <p:pRg st="4" end="4"/>
                                            </p:txEl>
                                          </p:spTgt>
                                        </p:tgtEl>
                                        <p:attrNameLst>
                                          <p:attrName>r</p:attrName>
                                        </p:attrNameLst>
                                      </p:cBhvr>
                                    </p:animRot>
                                  </p:childTnLst>
                                </p:cTn>
                              </p:par>
                            </p:childTnLst>
                          </p:cTn>
                        </p:par>
                      </p:childTnLst>
                    </p:cTn>
                  </p:par>
                  <p:par>
                    <p:cTn id="27" fill="hold">
                      <p:stCondLst>
                        <p:cond delay="indefinite"/>
                      </p:stCondLst>
                      <p:childTnLst>
                        <p:par>
                          <p:cTn id="28" fill="hold">
                            <p:stCondLst>
                              <p:cond delay="0"/>
                            </p:stCondLst>
                            <p:childTnLst>
                              <p:par>
                                <p:cTn id="29" presetID="56" presetClass="entr" presetSubtype="0" fill="hold" nodeType="clickEffect">
                                  <p:stCondLst>
                                    <p:cond delay="0"/>
                                  </p:stCondLst>
                                  <p:iterate type="lt">
                                    <p:tmPct val="10000"/>
                                  </p:iterate>
                                  <p:childTnLst>
                                    <p:set>
                                      <p:cBhvr>
                                        <p:cTn id="30" dur="1" fill="hold">
                                          <p:stCondLst>
                                            <p:cond delay="0"/>
                                          </p:stCondLst>
                                        </p:cTn>
                                        <p:tgtEl>
                                          <p:spTgt spid="17410">
                                            <p:txEl>
                                              <p:pRg st="6" end="6"/>
                                            </p:txEl>
                                          </p:spTgt>
                                        </p:tgtEl>
                                        <p:attrNameLst>
                                          <p:attrName>style.visibility</p:attrName>
                                        </p:attrNameLst>
                                      </p:cBhvr>
                                      <p:to>
                                        <p:strVal val="visible"/>
                                      </p:to>
                                    </p:set>
                                    <p:anim by="(-#ppt_w*2)" calcmode="lin" valueType="num">
                                      <p:cBhvr rctx="PPT">
                                        <p:cTn id="31" dur="500" autoRev="1" fill="hold">
                                          <p:stCondLst>
                                            <p:cond delay="0"/>
                                          </p:stCondLst>
                                        </p:cTn>
                                        <p:tgtEl>
                                          <p:spTgt spid="17410">
                                            <p:txEl>
                                              <p:pRg st="6" end="6"/>
                                            </p:txEl>
                                          </p:spTgt>
                                        </p:tgtEl>
                                        <p:attrNameLst>
                                          <p:attrName>ppt_w</p:attrName>
                                        </p:attrNameLst>
                                      </p:cBhvr>
                                    </p:anim>
                                    <p:anim by="(#ppt_w*0.50)" calcmode="lin" valueType="num">
                                      <p:cBhvr>
                                        <p:cTn id="32" dur="500" decel="50000" autoRev="1" fill="hold">
                                          <p:stCondLst>
                                            <p:cond delay="0"/>
                                          </p:stCondLst>
                                        </p:cTn>
                                        <p:tgtEl>
                                          <p:spTgt spid="17410">
                                            <p:txEl>
                                              <p:pRg st="6" end="6"/>
                                            </p:txEl>
                                          </p:spTgt>
                                        </p:tgtEl>
                                        <p:attrNameLst>
                                          <p:attrName>ppt_x</p:attrName>
                                        </p:attrNameLst>
                                      </p:cBhvr>
                                    </p:anim>
                                    <p:anim from="(-#ppt_h/2)" to="(#ppt_y)" calcmode="lin" valueType="num">
                                      <p:cBhvr>
                                        <p:cTn id="33" dur="1000" fill="hold">
                                          <p:stCondLst>
                                            <p:cond delay="0"/>
                                          </p:stCondLst>
                                        </p:cTn>
                                        <p:tgtEl>
                                          <p:spTgt spid="17410">
                                            <p:txEl>
                                              <p:pRg st="6" end="6"/>
                                            </p:txEl>
                                          </p:spTgt>
                                        </p:tgtEl>
                                        <p:attrNameLst>
                                          <p:attrName>ppt_y</p:attrName>
                                        </p:attrNameLst>
                                      </p:cBhvr>
                                    </p:anim>
                                    <p:animRot by="21600000">
                                      <p:cBhvr>
                                        <p:cTn id="34" dur="1000" fill="hold">
                                          <p:stCondLst>
                                            <p:cond delay="0"/>
                                          </p:stCondLst>
                                        </p:cTn>
                                        <p:tgtEl>
                                          <p:spTgt spid="17410">
                                            <p:txEl>
                                              <p:pRg st="6" end="6"/>
                                            </p:txEl>
                                          </p:spTgt>
                                        </p:tgtEl>
                                        <p:attrNameLst>
                                          <p:attrName>r</p:attrName>
                                        </p:attrNameLst>
                                      </p:cBhvr>
                                    </p:animRot>
                                  </p:childTnLst>
                                </p:cTn>
                              </p:par>
                            </p:childTnLst>
                          </p:cTn>
                        </p:par>
                      </p:childTnLst>
                    </p:cTn>
                  </p:par>
                  <p:par>
                    <p:cTn id="35" fill="hold">
                      <p:stCondLst>
                        <p:cond delay="indefinite"/>
                      </p:stCondLst>
                      <p:childTnLst>
                        <p:par>
                          <p:cTn id="36" fill="hold">
                            <p:stCondLst>
                              <p:cond delay="0"/>
                            </p:stCondLst>
                            <p:childTnLst>
                              <p:par>
                                <p:cTn id="37" presetID="56" presetClass="entr" presetSubtype="0" fill="hold" nodeType="clickEffect">
                                  <p:stCondLst>
                                    <p:cond delay="0"/>
                                  </p:stCondLst>
                                  <p:iterate type="lt">
                                    <p:tmPct val="10000"/>
                                  </p:iterate>
                                  <p:childTnLst>
                                    <p:set>
                                      <p:cBhvr>
                                        <p:cTn id="38" dur="1" fill="hold">
                                          <p:stCondLst>
                                            <p:cond delay="0"/>
                                          </p:stCondLst>
                                        </p:cTn>
                                        <p:tgtEl>
                                          <p:spTgt spid="17410">
                                            <p:txEl>
                                              <p:pRg st="8" end="8"/>
                                            </p:txEl>
                                          </p:spTgt>
                                        </p:tgtEl>
                                        <p:attrNameLst>
                                          <p:attrName>style.visibility</p:attrName>
                                        </p:attrNameLst>
                                      </p:cBhvr>
                                      <p:to>
                                        <p:strVal val="visible"/>
                                      </p:to>
                                    </p:set>
                                    <p:anim by="(-#ppt_w*2)" calcmode="lin" valueType="num">
                                      <p:cBhvr rctx="PPT">
                                        <p:cTn id="39" dur="500" autoRev="1" fill="hold">
                                          <p:stCondLst>
                                            <p:cond delay="0"/>
                                          </p:stCondLst>
                                        </p:cTn>
                                        <p:tgtEl>
                                          <p:spTgt spid="17410">
                                            <p:txEl>
                                              <p:pRg st="8" end="8"/>
                                            </p:txEl>
                                          </p:spTgt>
                                        </p:tgtEl>
                                        <p:attrNameLst>
                                          <p:attrName>ppt_w</p:attrName>
                                        </p:attrNameLst>
                                      </p:cBhvr>
                                    </p:anim>
                                    <p:anim by="(#ppt_w*0.50)" calcmode="lin" valueType="num">
                                      <p:cBhvr>
                                        <p:cTn id="40" dur="500" decel="50000" autoRev="1" fill="hold">
                                          <p:stCondLst>
                                            <p:cond delay="0"/>
                                          </p:stCondLst>
                                        </p:cTn>
                                        <p:tgtEl>
                                          <p:spTgt spid="17410">
                                            <p:txEl>
                                              <p:pRg st="8" end="8"/>
                                            </p:txEl>
                                          </p:spTgt>
                                        </p:tgtEl>
                                        <p:attrNameLst>
                                          <p:attrName>ppt_x</p:attrName>
                                        </p:attrNameLst>
                                      </p:cBhvr>
                                    </p:anim>
                                    <p:anim from="(-#ppt_h/2)" to="(#ppt_y)" calcmode="lin" valueType="num">
                                      <p:cBhvr>
                                        <p:cTn id="41" dur="1000" fill="hold">
                                          <p:stCondLst>
                                            <p:cond delay="0"/>
                                          </p:stCondLst>
                                        </p:cTn>
                                        <p:tgtEl>
                                          <p:spTgt spid="17410">
                                            <p:txEl>
                                              <p:pRg st="8" end="8"/>
                                            </p:txEl>
                                          </p:spTgt>
                                        </p:tgtEl>
                                        <p:attrNameLst>
                                          <p:attrName>ppt_y</p:attrName>
                                        </p:attrNameLst>
                                      </p:cBhvr>
                                    </p:anim>
                                    <p:animRot by="21600000">
                                      <p:cBhvr>
                                        <p:cTn id="42" dur="1000" fill="hold">
                                          <p:stCondLst>
                                            <p:cond delay="0"/>
                                          </p:stCondLst>
                                        </p:cTn>
                                        <p:tgtEl>
                                          <p:spTgt spid="17410">
                                            <p:txEl>
                                              <p:pRg st="8" end="8"/>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592925" y="624110"/>
            <a:ext cx="8911687" cy="845875"/>
          </a:xfrm>
        </p:spPr>
        <p:txBody>
          <a:bodyPr/>
          <a:lstStyle/>
          <a:p>
            <a:r>
              <a:rPr lang="sv-SE" dirty="0"/>
              <a:t>Kända Diktatorer och kejsare</a:t>
            </a:r>
          </a:p>
        </p:txBody>
      </p:sp>
      <p:sp>
        <p:nvSpPr>
          <p:cNvPr id="3" name="Platshållare för innehåll 2"/>
          <p:cNvSpPr>
            <a:spLocks noGrp="1"/>
          </p:cNvSpPr>
          <p:nvPr>
            <p:ph idx="1"/>
          </p:nvPr>
        </p:nvSpPr>
        <p:spPr>
          <a:xfrm>
            <a:off x="2589212" y="1469985"/>
            <a:ext cx="9367436" cy="5127585"/>
          </a:xfrm>
        </p:spPr>
        <p:txBody>
          <a:bodyPr/>
          <a:lstStyle/>
          <a:p>
            <a:r>
              <a:rPr lang="sv-SE" dirty="0"/>
              <a:t>Julius Caesar – diktator, trogna soldater, envälde, mördades.</a:t>
            </a:r>
          </a:p>
          <a:p>
            <a:pPr marL="0" indent="0">
              <a:buNone/>
            </a:pPr>
            <a:endParaRPr lang="sv-SE" dirty="0"/>
          </a:p>
          <a:p>
            <a:r>
              <a:rPr lang="sv-SE" dirty="0"/>
              <a:t>Augustus – Egypten och Medelhavet tas över, går från republik </a:t>
            </a:r>
            <a:r>
              <a:rPr lang="sv-SE" dirty="0">
                <a:sym typeface="Wingdings" panose="05000000000000000000" pitchFamily="2" charset="2"/>
              </a:rPr>
              <a:t>till </a:t>
            </a:r>
            <a:r>
              <a:rPr lang="sv-SE" dirty="0"/>
              <a:t>kejsardöme. Förste kejsaren, fred, gränser, vägar, arkitektur, administration.</a:t>
            </a:r>
          </a:p>
          <a:p>
            <a:endParaRPr lang="sv-SE" dirty="0"/>
          </a:p>
          <a:p>
            <a:r>
              <a:rPr lang="sv-SE" dirty="0"/>
              <a:t>Nero – slöseri, grymhet och självisk. Känd för att bränt ner Rom (?).</a:t>
            </a:r>
          </a:p>
          <a:p>
            <a:endParaRPr lang="sv-SE" dirty="0"/>
          </a:p>
          <a:p>
            <a:r>
              <a:rPr lang="sv-SE" dirty="0"/>
              <a:t>Hadrianus – rikets gränser säkras, riket är som störst.</a:t>
            </a:r>
          </a:p>
          <a:p>
            <a:pPr marL="0" indent="0">
              <a:buNone/>
            </a:pPr>
            <a:endParaRPr lang="sv-SE" dirty="0"/>
          </a:p>
        </p:txBody>
      </p:sp>
      <p:pic>
        <p:nvPicPr>
          <p:cNvPr id="4" name="Bildobjekt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9349" y="1587260"/>
            <a:ext cx="1755803" cy="1879120"/>
          </a:xfrm>
          <a:prstGeom prst="rect">
            <a:avLst/>
          </a:prstGeom>
        </p:spPr>
      </p:pic>
    </p:spTree>
    <p:extLst>
      <p:ext uri="{BB962C8B-B14F-4D97-AF65-F5344CB8AC3E}">
        <p14:creationId xmlns:p14="http://schemas.microsoft.com/office/powerpoint/2010/main" val="378424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a:extLst>
              <a:ext uri="{FF2B5EF4-FFF2-40B4-BE49-F238E27FC236}">
                <a16:creationId xmlns:a16="http://schemas.microsoft.com/office/drawing/2014/main" id="{20CACF90-977A-1944-91D6-B803206B1FF6}"/>
              </a:ext>
            </a:extLst>
          </p:cNvPr>
          <p:cNvSpPr>
            <a:spLocks noGrp="1" noChangeArrowheads="1"/>
          </p:cNvSpPr>
          <p:nvPr>
            <p:ph type="title"/>
          </p:nvPr>
        </p:nvSpPr>
        <p:spPr>
          <a:xfrm>
            <a:off x="2209800" y="463550"/>
            <a:ext cx="3390900" cy="636588"/>
          </a:xfrm>
          <a:ln/>
        </p:spPr>
        <p:txBody>
          <a:bodyPr>
            <a:normAutofit fontScale="90000"/>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sv-SE" altLang="sv-SE" dirty="0"/>
              <a:t>Roms sönderfall</a:t>
            </a:r>
          </a:p>
        </p:txBody>
      </p:sp>
      <p:sp>
        <p:nvSpPr>
          <p:cNvPr id="23554" name="Rectangle 2">
            <a:extLst>
              <a:ext uri="{FF2B5EF4-FFF2-40B4-BE49-F238E27FC236}">
                <a16:creationId xmlns:a16="http://schemas.microsoft.com/office/drawing/2014/main" id="{4002B751-7AC3-0F49-A327-6C415683F7EC}"/>
              </a:ext>
            </a:extLst>
          </p:cNvPr>
          <p:cNvSpPr>
            <a:spLocks noGrp="1" noChangeArrowheads="1"/>
          </p:cNvSpPr>
          <p:nvPr>
            <p:ph type="body" idx="1"/>
          </p:nvPr>
        </p:nvSpPr>
        <p:spPr>
          <a:xfrm>
            <a:off x="1046812" y="1385888"/>
            <a:ext cx="11145187" cy="3729037"/>
          </a:xfrm>
          <a:ln/>
        </p:spPr>
        <p:txBody>
          <a:bodyPr>
            <a:normAutofit/>
          </a:bodyPr>
          <a:lstStyle/>
          <a:p>
            <a:pPr marL="0" indent="0">
              <a:lnSpc>
                <a:spcPct val="90000"/>
              </a:lnSpc>
              <a:spcBef>
                <a:spcPts val="50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endParaRPr lang="sv-SE" altLang="sv-SE" sz="2000" dirty="0"/>
          </a:p>
          <a:p>
            <a:pPr>
              <a:lnSpc>
                <a:spcPct val="90000"/>
              </a:lnSpc>
              <a:spcBef>
                <a:spcPts val="500"/>
              </a:spcBef>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sv-SE" altLang="sv-SE" sz="2000" dirty="0"/>
              <a:t>Eftersom ingen klar successionsordning fanns byttes det kejsare alldeles för ofta, mellan 234 </a:t>
            </a:r>
            <a:r>
              <a:rPr lang="sv-SE" altLang="sv-SE" sz="2000" dirty="0" err="1"/>
              <a:t>e.kr.</a:t>
            </a:r>
            <a:r>
              <a:rPr lang="sv-SE" altLang="sv-SE" sz="2000" dirty="0"/>
              <a:t> och 284 </a:t>
            </a:r>
            <a:r>
              <a:rPr lang="sv-SE" altLang="sv-SE" sz="2000" dirty="0" err="1"/>
              <a:t>e.kr.</a:t>
            </a:r>
            <a:r>
              <a:rPr lang="sv-SE" altLang="sv-SE" sz="2000" dirty="0"/>
              <a:t> hade Rom minst 26 kejsare</a:t>
            </a:r>
          </a:p>
          <a:p>
            <a:pPr marL="0" indent="0">
              <a:lnSpc>
                <a:spcPct val="90000"/>
              </a:lnSpc>
              <a:spcBef>
                <a:spcPts val="50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endParaRPr lang="sv-SE" altLang="sv-SE" sz="2000" dirty="0"/>
          </a:p>
          <a:p>
            <a:pPr>
              <a:lnSpc>
                <a:spcPct val="90000"/>
              </a:lnSpc>
              <a:spcBef>
                <a:spcPts val="500"/>
              </a:spcBef>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sv-SE" altLang="sv-SE" sz="2000" dirty="0" err="1"/>
              <a:t>Deicletian</a:t>
            </a:r>
            <a:r>
              <a:rPr lang="sv-SE" altLang="sv-SE" sz="2000" dirty="0"/>
              <a:t> blir kejsare i de rika östra delarna av Rom 284 och han delar riket i öst och väst</a:t>
            </a:r>
          </a:p>
          <a:p>
            <a:pPr marL="0" indent="0">
              <a:lnSpc>
                <a:spcPct val="90000"/>
              </a:lnSpc>
              <a:spcBef>
                <a:spcPts val="50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endParaRPr lang="sv-SE" altLang="sv-SE" sz="2000" dirty="0"/>
          </a:p>
          <a:p>
            <a:pPr>
              <a:lnSpc>
                <a:spcPct val="90000"/>
              </a:lnSpc>
              <a:spcBef>
                <a:spcPts val="500"/>
              </a:spcBef>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sv-SE" altLang="sv-SE" sz="2000" dirty="0"/>
              <a:t>De västra delarna erövras snabbt av andra folk</a:t>
            </a:r>
          </a:p>
          <a:p>
            <a:pPr>
              <a:lnSpc>
                <a:spcPct val="90000"/>
              </a:lnSpc>
              <a:spcBef>
                <a:spcPts val="50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endParaRPr lang="sv-SE" altLang="sv-SE" sz="2000" dirty="0"/>
          </a:p>
        </p:txBody>
      </p:sp>
      <p:sp>
        <p:nvSpPr>
          <p:cNvPr id="23555" name="Rectangle 3">
            <a:extLst>
              <a:ext uri="{FF2B5EF4-FFF2-40B4-BE49-F238E27FC236}">
                <a16:creationId xmlns:a16="http://schemas.microsoft.com/office/drawing/2014/main" id="{D0646450-292F-4E43-9005-47BC9D98B785}"/>
              </a:ext>
            </a:extLst>
          </p:cNvPr>
          <p:cNvSpPr>
            <a:spLocks noGrp="1" noChangeArrowheads="1"/>
          </p:cNvSpPr>
          <p:nvPr>
            <p:ph type="body" idx="2"/>
          </p:nvPr>
        </p:nvSpPr>
        <p:spPr>
          <a:xfrm>
            <a:off x="1518299" y="4529137"/>
            <a:ext cx="9759299" cy="1743075"/>
          </a:xfrm>
          <a:ln/>
        </p:spPr>
        <p:txBody>
          <a:bodyPr/>
          <a:lstStyle/>
          <a:p>
            <a:pPr>
              <a:spcBef>
                <a:spcPts val="500"/>
              </a:spcBef>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sv-SE" altLang="sv-SE" sz="2000" dirty="0"/>
              <a:t>312 </a:t>
            </a:r>
            <a:r>
              <a:rPr lang="sv-SE" altLang="sv-SE" sz="2000" dirty="0" err="1"/>
              <a:t>e.kr.</a:t>
            </a:r>
            <a:r>
              <a:rPr lang="sv-SE" altLang="sv-SE" sz="2000" dirty="0"/>
              <a:t> tar </a:t>
            </a:r>
            <a:r>
              <a:rPr lang="sv-SE" altLang="sv-SE" sz="2000" dirty="0" err="1"/>
              <a:t>Kejsar</a:t>
            </a:r>
            <a:r>
              <a:rPr lang="sv-SE" altLang="sv-SE" sz="2000" dirty="0"/>
              <a:t> Konstantin makten och utser Konstantinopel till ny huvudstad i Romarriket</a:t>
            </a:r>
          </a:p>
          <a:p>
            <a:pPr marL="0" indent="0">
              <a:spcBef>
                <a:spcPts val="50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endParaRPr lang="sv-SE" altLang="sv-SE" sz="2000" dirty="0"/>
          </a:p>
          <a:p>
            <a:pPr>
              <a:spcBef>
                <a:spcPts val="500"/>
              </a:spcBef>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sv-SE" altLang="sv-SE" sz="2000" dirty="0"/>
              <a:t>476 </a:t>
            </a:r>
            <a:r>
              <a:rPr lang="sv-SE" altLang="sv-SE" sz="2000" dirty="0" err="1"/>
              <a:t>e.kr.</a:t>
            </a:r>
            <a:r>
              <a:rPr lang="sv-SE" altLang="sv-SE" sz="2000" dirty="0"/>
              <a:t> tas Rom av germanerna, men </a:t>
            </a:r>
            <a:r>
              <a:rPr lang="sv-SE" altLang="sv-SE" sz="2000" dirty="0" err="1"/>
              <a:t>Östrom</a:t>
            </a:r>
            <a:r>
              <a:rPr lang="sv-SE" altLang="sv-SE" sz="2000" dirty="0"/>
              <a:t> fortlever under ca. 1000 år till, dock utan sin forna prakt och makt</a:t>
            </a: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3554">
                                            <p:txEl>
                                              <p:pRg st="1" end="1"/>
                                            </p:txEl>
                                          </p:spTgt>
                                        </p:tgtEl>
                                        <p:attrNameLst>
                                          <p:attrName>style.visibility</p:attrName>
                                        </p:attrNameLst>
                                      </p:cBhvr>
                                      <p:to>
                                        <p:strVal val="visible"/>
                                      </p:to>
                                    </p:set>
                                    <p:animEffect transition="in" filter="checkerboard(across)">
                                      <p:cBhvr>
                                        <p:cTn id="7" dur="500"/>
                                        <p:tgtEl>
                                          <p:spTgt spid="2355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23554">
                                            <p:txEl>
                                              <p:pRg st="3" end="3"/>
                                            </p:txEl>
                                          </p:spTgt>
                                        </p:tgtEl>
                                        <p:attrNameLst>
                                          <p:attrName>style.visibility</p:attrName>
                                        </p:attrNameLst>
                                      </p:cBhvr>
                                      <p:to>
                                        <p:strVal val="visible"/>
                                      </p:to>
                                    </p:set>
                                    <p:animEffect transition="in" filter="checkerboard(across)">
                                      <p:cBhvr>
                                        <p:cTn id="12" dur="500"/>
                                        <p:tgtEl>
                                          <p:spTgt spid="23554">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23554">
                                            <p:txEl>
                                              <p:pRg st="5" end="5"/>
                                            </p:txEl>
                                          </p:spTgt>
                                        </p:tgtEl>
                                        <p:attrNameLst>
                                          <p:attrName>style.visibility</p:attrName>
                                        </p:attrNameLst>
                                      </p:cBhvr>
                                      <p:to>
                                        <p:strVal val="visible"/>
                                      </p:to>
                                    </p:set>
                                    <p:animEffect transition="in" filter="checkerboard(across)">
                                      <p:cBhvr>
                                        <p:cTn id="17" dur="500"/>
                                        <p:tgtEl>
                                          <p:spTgt spid="23554">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23555">
                                            <p:txEl>
                                              <p:pRg st="0" end="0"/>
                                            </p:txEl>
                                          </p:spTgt>
                                        </p:tgtEl>
                                        <p:attrNameLst>
                                          <p:attrName>style.visibility</p:attrName>
                                        </p:attrNameLst>
                                      </p:cBhvr>
                                      <p:to>
                                        <p:strVal val="visible"/>
                                      </p:to>
                                    </p:set>
                                    <p:animEffect transition="in" filter="checkerboard(across)">
                                      <p:cBhvr>
                                        <p:cTn id="22" dur="500"/>
                                        <p:tgtEl>
                                          <p:spTgt spid="23555">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23555">
                                            <p:txEl>
                                              <p:pRg st="2" end="2"/>
                                            </p:txEl>
                                          </p:spTgt>
                                        </p:tgtEl>
                                        <p:attrNameLst>
                                          <p:attrName>style.visibility</p:attrName>
                                        </p:attrNameLst>
                                      </p:cBhvr>
                                      <p:to>
                                        <p:strVal val="visible"/>
                                      </p:to>
                                    </p:set>
                                    <p:animEffect transition="in" filter="checkerboard(across)">
                                      <p:cBhvr>
                                        <p:cTn id="27" dur="500"/>
                                        <p:tgtEl>
                                          <p:spTgt spid="2355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85D1112-BB01-2A4E-8E36-0E5D45D91130}"/>
              </a:ext>
            </a:extLst>
          </p:cNvPr>
          <p:cNvSpPr>
            <a:spLocks noGrp="1"/>
          </p:cNvSpPr>
          <p:nvPr>
            <p:ph type="title"/>
          </p:nvPr>
        </p:nvSpPr>
        <p:spPr/>
        <p:txBody>
          <a:bodyPr/>
          <a:lstStyle/>
          <a:p>
            <a:r>
              <a:rPr lang="sv-SE" dirty="0"/>
              <a:t>Varför gick romarriket under?</a:t>
            </a:r>
          </a:p>
        </p:txBody>
      </p:sp>
      <p:sp>
        <p:nvSpPr>
          <p:cNvPr id="3" name="Platshållare för innehåll 2">
            <a:extLst>
              <a:ext uri="{FF2B5EF4-FFF2-40B4-BE49-F238E27FC236}">
                <a16:creationId xmlns:a16="http://schemas.microsoft.com/office/drawing/2014/main" id="{3C7F7DC2-023F-E847-BDB3-6DB2820603E0}"/>
              </a:ext>
            </a:extLst>
          </p:cNvPr>
          <p:cNvSpPr>
            <a:spLocks noGrp="1"/>
          </p:cNvSpPr>
          <p:nvPr>
            <p:ph sz="half" idx="1"/>
          </p:nvPr>
        </p:nvSpPr>
        <p:spPr>
          <a:xfrm>
            <a:off x="1314451" y="1371601"/>
            <a:ext cx="10672762" cy="5357812"/>
          </a:xfrm>
        </p:spPr>
        <p:txBody>
          <a:bodyPr>
            <a:normAutofit/>
          </a:bodyPr>
          <a:lstStyle/>
          <a:p>
            <a:r>
              <a:rPr lang="sv-SE" sz="2400" dirty="0"/>
              <a:t>• </a:t>
            </a:r>
            <a:r>
              <a:rPr lang="sv-SE" sz="2400" dirty="0" err="1"/>
              <a:t>År</a:t>
            </a:r>
            <a:r>
              <a:rPr lang="sv-SE" sz="2400" dirty="0"/>
              <a:t> 117 </a:t>
            </a:r>
            <a:r>
              <a:rPr lang="sv-SE" sz="2400" dirty="0" err="1"/>
              <a:t>e.kr.</a:t>
            </a:r>
            <a:r>
              <a:rPr lang="sv-SE" sz="2400" dirty="0"/>
              <a:t> stod romarriket </a:t>
            </a:r>
            <a:r>
              <a:rPr lang="sv-SE" sz="2400" dirty="0" err="1"/>
              <a:t>pa</a:t>
            </a:r>
            <a:r>
              <a:rPr lang="sv-SE" sz="2400" dirty="0"/>
              <a:t>̊ </a:t>
            </a:r>
            <a:r>
              <a:rPr lang="sv-SE" sz="2400" dirty="0" err="1"/>
              <a:t>höjden</a:t>
            </a:r>
            <a:r>
              <a:rPr lang="sv-SE" sz="2400" dirty="0"/>
              <a:t> av sin makt och storlek </a:t>
            </a:r>
          </a:p>
          <a:p>
            <a:pPr marL="0" indent="0">
              <a:buNone/>
            </a:pPr>
            <a:endParaRPr lang="sv-SE" dirty="0"/>
          </a:p>
          <a:p>
            <a:r>
              <a:rPr lang="sv-SE" sz="2400" dirty="0"/>
              <a:t>-  Ytterområdena blev för svåra att försvara – för många fiender… </a:t>
            </a:r>
          </a:p>
          <a:p>
            <a:endParaRPr lang="sv-SE" dirty="0"/>
          </a:p>
          <a:p>
            <a:r>
              <a:rPr lang="sv-SE" sz="2400" dirty="0"/>
              <a:t>-  Budgetunderskott för staten (krigen kostade) </a:t>
            </a:r>
          </a:p>
          <a:p>
            <a:endParaRPr lang="sv-SE" dirty="0"/>
          </a:p>
          <a:p>
            <a:r>
              <a:rPr lang="sv-SE" sz="2400" dirty="0"/>
              <a:t>-  Brist på slavar (</a:t>
            </a:r>
            <a:r>
              <a:rPr lang="sv-SE" sz="2400" dirty="0" err="1"/>
              <a:t>pga</a:t>
            </a:r>
            <a:r>
              <a:rPr lang="sv-SE" sz="2400" dirty="0"/>
              <a:t> inga nya </a:t>
            </a:r>
            <a:r>
              <a:rPr lang="sv-SE" sz="2400" dirty="0" err="1"/>
              <a:t>erövringar</a:t>
            </a:r>
            <a:r>
              <a:rPr lang="sv-SE" sz="2400" dirty="0"/>
              <a:t>) </a:t>
            </a:r>
          </a:p>
          <a:p>
            <a:endParaRPr lang="sv-SE" dirty="0"/>
          </a:p>
          <a:p>
            <a:r>
              <a:rPr lang="sv-SE" sz="2400" dirty="0"/>
              <a:t>Slutsats – </a:t>
            </a:r>
            <a:r>
              <a:rPr lang="sv-SE" sz="2400" i="1" dirty="0"/>
              <a:t>Inga imperier varar för evigt.</a:t>
            </a:r>
            <a:br>
              <a:rPr lang="sv-SE" sz="2400" i="1" dirty="0"/>
            </a:br>
            <a:r>
              <a:rPr lang="sv-SE" sz="2400" dirty="0"/>
              <a:t>rikets storlek gjorde riket unikt, men det var </a:t>
            </a:r>
            <a:r>
              <a:rPr lang="sv-SE" sz="2400" dirty="0" err="1"/>
              <a:t>ocksa</a:t>
            </a:r>
            <a:r>
              <a:rPr lang="sv-SE" sz="2400" dirty="0"/>
              <a:t>̊ storleken som byggde grunden </a:t>
            </a:r>
            <a:r>
              <a:rPr lang="sv-SE" sz="2400" dirty="0" err="1"/>
              <a:t>för</a:t>
            </a:r>
            <a:r>
              <a:rPr lang="sv-SE" sz="2400" dirty="0"/>
              <a:t> </a:t>
            </a:r>
            <a:r>
              <a:rPr lang="sv-SE" sz="2400" dirty="0" err="1"/>
              <a:t>undergången</a:t>
            </a:r>
            <a:r>
              <a:rPr lang="sv-SE" sz="2400" dirty="0"/>
              <a:t>? </a:t>
            </a:r>
          </a:p>
          <a:p>
            <a:endParaRPr lang="sv-SE" dirty="0"/>
          </a:p>
        </p:txBody>
      </p:sp>
    </p:spTree>
    <p:extLst>
      <p:ext uri="{BB962C8B-B14F-4D97-AF65-F5344CB8AC3E}">
        <p14:creationId xmlns:p14="http://schemas.microsoft.com/office/powerpoint/2010/main" val="28999891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577" name="Object 1">
            <a:extLst>
              <a:ext uri="{FF2B5EF4-FFF2-40B4-BE49-F238E27FC236}">
                <a16:creationId xmlns:a16="http://schemas.microsoft.com/office/drawing/2014/main" id="{328EFAB7-FD9E-7A43-B315-016CDEE16924}"/>
              </a:ext>
            </a:extLst>
          </p:cNvPr>
          <p:cNvGraphicFramePr>
            <a:graphicFrameLocks noChangeAspect="1"/>
          </p:cNvGraphicFramePr>
          <p:nvPr/>
        </p:nvGraphicFramePr>
        <p:xfrm>
          <a:off x="1752600" y="1371600"/>
          <a:ext cx="8610600" cy="4495800"/>
        </p:xfrm>
        <a:graphic>
          <a:graphicData uri="http://schemas.openxmlformats.org/presentationml/2006/ole">
            <mc:AlternateContent xmlns:mc="http://schemas.openxmlformats.org/markup-compatibility/2006">
              <mc:Choice xmlns:v="urn:schemas-microsoft-com:vml" Requires="v">
                <p:oleObj r:id="rId3" imgW="8191500" imgH="1498600" progId="">
                  <p:embed/>
                </p:oleObj>
              </mc:Choice>
              <mc:Fallback>
                <p:oleObj r:id="rId3" imgW="8191500" imgH="1498600" progId="">
                  <p:embed/>
                  <p:pic>
                    <p:nvPicPr>
                      <p:cNvPr id="24577" name="Object 1">
                        <a:extLst>
                          <a:ext uri="{FF2B5EF4-FFF2-40B4-BE49-F238E27FC236}">
                            <a16:creationId xmlns:a16="http://schemas.microsoft.com/office/drawing/2014/main" id="{328EFAB7-FD9E-7A43-B315-016CDEE169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2600" y="1371600"/>
                        <a:ext cx="8610600" cy="4495800"/>
                      </a:xfrm>
                      <a:prstGeom prst="rect">
                        <a:avLst/>
                      </a:prstGeom>
                      <a:noFill/>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spd="slow">
    <p:random/>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a:extLst>
              <a:ext uri="{FF2B5EF4-FFF2-40B4-BE49-F238E27FC236}">
                <a16:creationId xmlns:a16="http://schemas.microsoft.com/office/drawing/2014/main" id="{B814E166-6DB4-FF47-98AA-B7ADAD9AF7CA}"/>
              </a:ext>
            </a:extLst>
          </p:cNvPr>
          <p:cNvSpPr>
            <a:spLocks noGrp="1" noChangeArrowheads="1"/>
          </p:cNvSpPr>
          <p:nvPr>
            <p:ph type="title"/>
          </p:nvPr>
        </p:nvSpPr>
        <p:spPr>
          <a:xfrm>
            <a:off x="2209800" y="609600"/>
            <a:ext cx="7772400" cy="1143000"/>
          </a:xfrm>
          <a:ln/>
        </p:spPr>
        <p:txBody>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sv-SE" altLang="sv-SE"/>
              <a:t>Politiska orsaker</a:t>
            </a:r>
          </a:p>
        </p:txBody>
      </p:sp>
      <p:sp>
        <p:nvSpPr>
          <p:cNvPr id="25602" name="Rectangle 2">
            <a:extLst>
              <a:ext uri="{FF2B5EF4-FFF2-40B4-BE49-F238E27FC236}">
                <a16:creationId xmlns:a16="http://schemas.microsoft.com/office/drawing/2014/main" id="{D63102E0-19E8-8D41-8B0E-6DED16526CA3}"/>
              </a:ext>
            </a:extLst>
          </p:cNvPr>
          <p:cNvSpPr>
            <a:spLocks noGrp="1" noChangeArrowheads="1"/>
          </p:cNvSpPr>
          <p:nvPr>
            <p:ph type="body" idx="1"/>
          </p:nvPr>
        </p:nvSpPr>
        <p:spPr>
          <a:xfrm>
            <a:off x="2209800" y="1981201"/>
            <a:ext cx="3810000" cy="4270375"/>
          </a:xfrm>
          <a:ln/>
        </p:spPr>
        <p:txBody>
          <a:bodyPr>
            <a:normAutofit lnSpcReduction="10000"/>
          </a:bodyPr>
          <a:lstStyle/>
          <a:p>
            <a:pPr>
              <a:lnSpc>
                <a:spcPct val="90000"/>
              </a:lnSpc>
              <a:spcBef>
                <a:spcPts val="600"/>
              </a:spcBef>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sv-SE" altLang="sv-SE" sz="2400"/>
              <a:t>Folket kände mindre ansvar gentemot politikerna</a:t>
            </a:r>
          </a:p>
          <a:p>
            <a:pPr>
              <a:lnSpc>
                <a:spcPct val="90000"/>
              </a:lnSpc>
              <a:spcBef>
                <a:spcPts val="600"/>
              </a:spcBef>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sv-SE" altLang="sv-SE" sz="2400"/>
              <a:t>Folket förväntade sig att kejsaren skulle ta hand om dem</a:t>
            </a:r>
          </a:p>
          <a:p>
            <a:pPr>
              <a:lnSpc>
                <a:spcPct val="90000"/>
              </a:lnSpc>
              <a:spcBef>
                <a:spcPts val="600"/>
              </a:spcBef>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sv-SE" altLang="sv-SE" sz="2400"/>
              <a:t>Rikets storlek och den utbredda korruptionen gjorde det svårt att ha en effektiv regering</a:t>
            </a:r>
          </a:p>
          <a:p>
            <a:pPr>
              <a:lnSpc>
                <a:spcPct val="90000"/>
              </a:lnSpc>
              <a:spcBef>
                <a:spcPts val="600"/>
              </a:spcBef>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sv-SE" altLang="sv-SE" sz="2400"/>
              <a:t>Många av kejsarna var dåliga ledare</a:t>
            </a:r>
          </a:p>
        </p:txBody>
      </p:sp>
      <p:sp>
        <p:nvSpPr>
          <p:cNvPr id="25603" name="Rectangle 3">
            <a:extLst>
              <a:ext uri="{FF2B5EF4-FFF2-40B4-BE49-F238E27FC236}">
                <a16:creationId xmlns:a16="http://schemas.microsoft.com/office/drawing/2014/main" id="{3F59A7D2-EC6D-3C41-87E3-90878ADF177B}"/>
              </a:ext>
            </a:extLst>
          </p:cNvPr>
          <p:cNvSpPr>
            <a:spLocks noGrp="1" noChangeArrowheads="1"/>
          </p:cNvSpPr>
          <p:nvPr>
            <p:ph type="body" idx="2"/>
          </p:nvPr>
        </p:nvSpPr>
        <p:spPr>
          <a:xfrm>
            <a:off x="6172200" y="1981200"/>
            <a:ext cx="3810000" cy="4114800"/>
          </a:xfrm>
          <a:ln/>
        </p:spPr>
        <p:txBody>
          <a:bodyPr/>
          <a:lstStyle/>
          <a:p>
            <a:pPr>
              <a:spcBef>
                <a:spcPts val="600"/>
              </a:spcBef>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sv-SE" altLang="sv-SE" sz="2400"/>
              <a:t>Delningen av riket skadade den västra delen av rom</a:t>
            </a:r>
          </a:p>
          <a:p>
            <a:pPr>
              <a:spcBef>
                <a:spcPts val="600"/>
              </a:spcBef>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sv-SE" altLang="sv-SE" sz="2400"/>
              <a:t>När Rom attackerades hade de svaga ledare</a:t>
            </a:r>
          </a:p>
          <a:p>
            <a:pPr>
              <a:spcBef>
                <a:spcPts val="600"/>
              </a:spcBef>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sv-SE" altLang="sv-SE" sz="2400"/>
              <a:t>Rika drog sig bort från Rom och grundade nya städer på andra ställen</a:t>
            </a:r>
          </a:p>
          <a:p>
            <a:pPr>
              <a:spcBef>
                <a:spcPts val="60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endParaRPr lang="sv-SE" altLang="sv-SE" sz="2400"/>
          </a:p>
        </p:txBody>
      </p:sp>
    </p:spTree>
  </p:cSld>
  <p:clrMapOvr>
    <a:masterClrMapping/>
  </p:clrMapOvr>
  <p:transition spd="slow">
    <p:random/>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a:extLst>
              <a:ext uri="{FF2B5EF4-FFF2-40B4-BE49-F238E27FC236}">
                <a16:creationId xmlns:a16="http://schemas.microsoft.com/office/drawing/2014/main" id="{86D25D45-8C6B-BE4A-8F88-CEAEA917AA5D}"/>
              </a:ext>
            </a:extLst>
          </p:cNvPr>
          <p:cNvSpPr>
            <a:spLocks noGrp="1" noChangeArrowheads="1"/>
          </p:cNvSpPr>
          <p:nvPr>
            <p:ph type="title"/>
          </p:nvPr>
        </p:nvSpPr>
        <p:spPr>
          <a:xfrm>
            <a:off x="2209800" y="609600"/>
            <a:ext cx="7772400" cy="1143000"/>
          </a:xfrm>
          <a:ln/>
        </p:spPr>
        <p:txBody>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sv-SE" altLang="sv-SE"/>
              <a:t>Ekonomiska orsaker</a:t>
            </a:r>
          </a:p>
        </p:txBody>
      </p:sp>
      <p:sp>
        <p:nvSpPr>
          <p:cNvPr id="26626" name="Rectangle 2">
            <a:extLst>
              <a:ext uri="{FF2B5EF4-FFF2-40B4-BE49-F238E27FC236}">
                <a16:creationId xmlns:a16="http://schemas.microsoft.com/office/drawing/2014/main" id="{8EA576FE-1BBE-FB4B-ACF9-A83A3110B5BE}"/>
              </a:ext>
            </a:extLst>
          </p:cNvPr>
          <p:cNvSpPr>
            <a:spLocks noGrp="1" noChangeArrowheads="1"/>
          </p:cNvSpPr>
          <p:nvPr>
            <p:ph type="body" idx="1"/>
          </p:nvPr>
        </p:nvSpPr>
        <p:spPr>
          <a:xfrm>
            <a:off x="2209800" y="1981200"/>
            <a:ext cx="3810000" cy="4268788"/>
          </a:xfrm>
          <a:ln/>
        </p:spPr>
        <p:txBody>
          <a:bodyPr>
            <a:normAutofit fontScale="92500"/>
          </a:bodyPr>
          <a:lstStyle/>
          <a:p>
            <a:pPr>
              <a:spcBef>
                <a:spcPts val="600"/>
              </a:spcBef>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sv-SE" altLang="sv-SE" sz="2400"/>
              <a:t>Delningen skadade riket eftersom det krävdes mycket pengar för att styra riket och ny hamnade alla pengar i östra delen</a:t>
            </a:r>
          </a:p>
          <a:p>
            <a:pPr>
              <a:spcBef>
                <a:spcPts val="600"/>
              </a:spcBef>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sv-SE" altLang="sv-SE" sz="2400"/>
              <a:t>Romerska armén bar inte längre hem krigsbyten</a:t>
            </a:r>
          </a:p>
          <a:p>
            <a:pPr>
              <a:spcBef>
                <a:spcPts val="600"/>
              </a:spcBef>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sv-SE" altLang="sv-SE" sz="2400"/>
              <a:t>Skadad handel p g a invasioner och inbördeskrig</a:t>
            </a:r>
          </a:p>
        </p:txBody>
      </p:sp>
      <p:sp>
        <p:nvSpPr>
          <p:cNvPr id="26627" name="Rectangle 3">
            <a:extLst>
              <a:ext uri="{FF2B5EF4-FFF2-40B4-BE49-F238E27FC236}">
                <a16:creationId xmlns:a16="http://schemas.microsoft.com/office/drawing/2014/main" id="{40625E41-AA2E-0E4D-BF66-7CFAD5231234}"/>
              </a:ext>
            </a:extLst>
          </p:cNvPr>
          <p:cNvSpPr>
            <a:spLocks noGrp="1" noChangeArrowheads="1"/>
          </p:cNvSpPr>
          <p:nvPr>
            <p:ph type="body" idx="2"/>
          </p:nvPr>
        </p:nvSpPr>
        <p:spPr>
          <a:xfrm>
            <a:off x="6172200" y="1981200"/>
            <a:ext cx="3810000" cy="4114800"/>
          </a:xfrm>
          <a:ln/>
        </p:spPr>
        <p:txBody>
          <a:bodyPr/>
          <a:lstStyle/>
          <a:p>
            <a:pPr>
              <a:spcBef>
                <a:spcPts val="600"/>
              </a:spcBef>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sv-SE" altLang="sv-SE" sz="2400"/>
              <a:t>Devalvering misslyckades med inflation som följd</a:t>
            </a:r>
          </a:p>
          <a:p>
            <a:pPr>
              <a:spcBef>
                <a:spcPts val="600"/>
              </a:spcBef>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sv-SE" altLang="sv-SE" sz="2400"/>
              <a:t>Höjda skatter och lägre vinster på försäljning</a:t>
            </a:r>
          </a:p>
          <a:p>
            <a:pPr>
              <a:spcBef>
                <a:spcPts val="600"/>
              </a:spcBef>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sv-SE" altLang="sv-SE" sz="2400"/>
              <a:t>Rika människors ovilja att släppa på sina egendomar</a:t>
            </a:r>
          </a:p>
        </p:txBody>
      </p:sp>
    </p:spTree>
  </p:cSld>
  <p:clrMapOvr>
    <a:masterClrMapping/>
  </p:clrMapOvr>
  <p:transition spd="slow">
    <p:random/>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a:extLst>
              <a:ext uri="{FF2B5EF4-FFF2-40B4-BE49-F238E27FC236}">
                <a16:creationId xmlns:a16="http://schemas.microsoft.com/office/drawing/2014/main" id="{D6FB527B-823E-BC40-A901-DB6E62726063}"/>
              </a:ext>
            </a:extLst>
          </p:cNvPr>
          <p:cNvSpPr>
            <a:spLocks noGrp="1" noChangeArrowheads="1"/>
          </p:cNvSpPr>
          <p:nvPr>
            <p:ph type="title"/>
          </p:nvPr>
        </p:nvSpPr>
        <p:spPr>
          <a:xfrm>
            <a:off x="2209800" y="609600"/>
            <a:ext cx="7772400" cy="1143000"/>
          </a:xfrm>
          <a:ln/>
        </p:spPr>
        <p:txBody>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sv-SE" altLang="sv-SE"/>
              <a:t>Sociala orsaker</a:t>
            </a:r>
          </a:p>
        </p:txBody>
      </p:sp>
      <p:sp>
        <p:nvSpPr>
          <p:cNvPr id="27650" name="Rectangle 2">
            <a:extLst>
              <a:ext uri="{FF2B5EF4-FFF2-40B4-BE49-F238E27FC236}">
                <a16:creationId xmlns:a16="http://schemas.microsoft.com/office/drawing/2014/main" id="{208889D7-42F9-B04A-96D2-AEEAAE7156DC}"/>
              </a:ext>
            </a:extLst>
          </p:cNvPr>
          <p:cNvSpPr>
            <a:spLocks noGrp="1" noChangeArrowheads="1"/>
          </p:cNvSpPr>
          <p:nvPr>
            <p:ph type="body" idx="1"/>
          </p:nvPr>
        </p:nvSpPr>
        <p:spPr>
          <a:xfrm>
            <a:off x="2209800" y="1981201"/>
            <a:ext cx="3810000" cy="4964113"/>
          </a:xfrm>
          <a:ln/>
        </p:spPr>
        <p:txBody>
          <a:bodyPr/>
          <a:lstStyle/>
          <a:p>
            <a:pPr>
              <a:lnSpc>
                <a:spcPct val="90000"/>
              </a:lnSpc>
              <a:spcBef>
                <a:spcPts val="700"/>
              </a:spcBef>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sv-SE" altLang="sv-SE" sz="2800"/>
              <a:t>Lojaliteten och stoltheten som en gång funnits hos romarna försvann</a:t>
            </a:r>
          </a:p>
          <a:p>
            <a:pPr>
              <a:lnSpc>
                <a:spcPct val="90000"/>
              </a:lnSpc>
              <a:spcBef>
                <a:spcPts val="700"/>
              </a:spcBef>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sv-SE" altLang="sv-SE" sz="2800"/>
              <a:t>Romarna vägrade tjänstgöra i armén, vilket innebar att man fick ta in soldater från provinserna och dessa kämpade inte lika bra</a:t>
            </a:r>
          </a:p>
          <a:p>
            <a:pPr>
              <a:lnSpc>
                <a:spcPct val="90000"/>
              </a:lnSpc>
              <a:spcBef>
                <a:spcPts val="70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endParaRPr lang="sv-SE" altLang="sv-SE" sz="2800"/>
          </a:p>
          <a:p>
            <a:pPr>
              <a:lnSpc>
                <a:spcPct val="90000"/>
              </a:lnSpc>
              <a:spcBef>
                <a:spcPts val="70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endParaRPr lang="sv-SE" altLang="sv-SE" sz="2800"/>
          </a:p>
        </p:txBody>
      </p:sp>
      <p:sp>
        <p:nvSpPr>
          <p:cNvPr id="27651" name="Rectangle 3">
            <a:extLst>
              <a:ext uri="{FF2B5EF4-FFF2-40B4-BE49-F238E27FC236}">
                <a16:creationId xmlns:a16="http://schemas.microsoft.com/office/drawing/2014/main" id="{68557242-6C20-774C-92B9-A62085DC72A8}"/>
              </a:ext>
            </a:extLst>
          </p:cNvPr>
          <p:cNvSpPr>
            <a:spLocks noGrp="1" noChangeArrowheads="1"/>
          </p:cNvSpPr>
          <p:nvPr>
            <p:ph type="body" idx="2"/>
          </p:nvPr>
        </p:nvSpPr>
        <p:spPr>
          <a:xfrm>
            <a:off x="6172200" y="1981200"/>
            <a:ext cx="3810000" cy="4114800"/>
          </a:xfrm>
          <a:ln/>
        </p:spPr>
        <p:txBody>
          <a:bodyPr/>
          <a:lstStyle/>
          <a:p>
            <a:pPr>
              <a:spcBef>
                <a:spcPts val="700"/>
              </a:spcBef>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sv-SE" altLang="sv-SE" sz="2800"/>
              <a:t>Människorna brydde sig inte om om det var en romare eller en german som var kejsare</a:t>
            </a:r>
          </a:p>
          <a:p>
            <a:pPr>
              <a:spcBef>
                <a:spcPts val="700"/>
              </a:spcBef>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sv-SE" altLang="sv-SE" sz="2800"/>
              <a:t>Epidemi</a:t>
            </a:r>
          </a:p>
          <a:p>
            <a:pPr>
              <a:spcBef>
                <a:spcPts val="70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endParaRPr lang="sv-SE" altLang="sv-SE" sz="2800"/>
          </a:p>
          <a:p>
            <a:pPr>
              <a:spcBef>
                <a:spcPts val="70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endParaRPr lang="sv-SE" altLang="sv-SE" sz="2800"/>
          </a:p>
        </p:txBody>
      </p:sp>
    </p:spTree>
  </p:cSld>
  <p:clrMapOvr>
    <a:masterClrMapping/>
  </p:clrMapOvr>
  <p:transition spd="slow">
    <p:random/>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Line 1">
            <a:extLst>
              <a:ext uri="{FF2B5EF4-FFF2-40B4-BE49-F238E27FC236}">
                <a16:creationId xmlns:a16="http://schemas.microsoft.com/office/drawing/2014/main" id="{3B34943D-5BF2-CE4D-8137-21A17E1D2914}"/>
              </a:ext>
            </a:extLst>
          </p:cNvPr>
          <p:cNvSpPr>
            <a:spLocks noChangeShapeType="1"/>
          </p:cNvSpPr>
          <p:nvPr/>
        </p:nvSpPr>
        <p:spPr bwMode="auto">
          <a:xfrm>
            <a:off x="2438400" y="3352800"/>
            <a:ext cx="7467600" cy="1588"/>
          </a:xfrm>
          <a:prstGeom prst="line">
            <a:avLst/>
          </a:prstGeom>
          <a:noFill/>
          <a:ln w="9360">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sv-SE"/>
          </a:p>
        </p:txBody>
      </p:sp>
      <p:sp>
        <p:nvSpPr>
          <p:cNvPr id="4098" name="Line 2">
            <a:extLst>
              <a:ext uri="{FF2B5EF4-FFF2-40B4-BE49-F238E27FC236}">
                <a16:creationId xmlns:a16="http://schemas.microsoft.com/office/drawing/2014/main" id="{DF784B83-9586-E344-9B09-701572D3ED38}"/>
              </a:ext>
            </a:extLst>
          </p:cNvPr>
          <p:cNvSpPr>
            <a:spLocks noChangeShapeType="1"/>
          </p:cNvSpPr>
          <p:nvPr/>
        </p:nvSpPr>
        <p:spPr bwMode="auto">
          <a:xfrm>
            <a:off x="2438400" y="3200400"/>
            <a:ext cx="1588" cy="381000"/>
          </a:xfrm>
          <a:prstGeom prst="line">
            <a:avLst/>
          </a:prstGeom>
          <a:noFill/>
          <a:ln w="9360">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sv-SE"/>
          </a:p>
        </p:txBody>
      </p:sp>
      <p:sp>
        <p:nvSpPr>
          <p:cNvPr id="4099" name="Line 3">
            <a:extLst>
              <a:ext uri="{FF2B5EF4-FFF2-40B4-BE49-F238E27FC236}">
                <a16:creationId xmlns:a16="http://schemas.microsoft.com/office/drawing/2014/main" id="{462D0730-25A0-3845-B26A-D203B0405197}"/>
              </a:ext>
            </a:extLst>
          </p:cNvPr>
          <p:cNvSpPr>
            <a:spLocks noChangeShapeType="1"/>
          </p:cNvSpPr>
          <p:nvPr/>
        </p:nvSpPr>
        <p:spPr bwMode="auto">
          <a:xfrm>
            <a:off x="2895600" y="3276600"/>
            <a:ext cx="1588" cy="152400"/>
          </a:xfrm>
          <a:prstGeom prst="line">
            <a:avLst/>
          </a:prstGeom>
          <a:noFill/>
          <a:ln w="9360">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sv-SE"/>
          </a:p>
        </p:txBody>
      </p:sp>
      <p:sp>
        <p:nvSpPr>
          <p:cNvPr id="4100" name="Line 4">
            <a:extLst>
              <a:ext uri="{FF2B5EF4-FFF2-40B4-BE49-F238E27FC236}">
                <a16:creationId xmlns:a16="http://schemas.microsoft.com/office/drawing/2014/main" id="{F252BCC7-9905-5148-BDAF-2AD2A40BF3AF}"/>
              </a:ext>
            </a:extLst>
          </p:cNvPr>
          <p:cNvSpPr>
            <a:spLocks noChangeShapeType="1"/>
          </p:cNvSpPr>
          <p:nvPr/>
        </p:nvSpPr>
        <p:spPr bwMode="auto">
          <a:xfrm>
            <a:off x="3352800" y="3276600"/>
            <a:ext cx="1588" cy="152400"/>
          </a:xfrm>
          <a:prstGeom prst="line">
            <a:avLst/>
          </a:prstGeom>
          <a:noFill/>
          <a:ln w="9360">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sv-SE"/>
          </a:p>
        </p:txBody>
      </p:sp>
      <p:sp>
        <p:nvSpPr>
          <p:cNvPr id="4101" name="Line 5">
            <a:extLst>
              <a:ext uri="{FF2B5EF4-FFF2-40B4-BE49-F238E27FC236}">
                <a16:creationId xmlns:a16="http://schemas.microsoft.com/office/drawing/2014/main" id="{77DB0ECE-CEFB-5E4D-A3C2-FBF94829D414}"/>
              </a:ext>
            </a:extLst>
          </p:cNvPr>
          <p:cNvSpPr>
            <a:spLocks noChangeShapeType="1"/>
          </p:cNvSpPr>
          <p:nvPr/>
        </p:nvSpPr>
        <p:spPr bwMode="auto">
          <a:xfrm>
            <a:off x="3810000" y="3276600"/>
            <a:ext cx="1588" cy="152400"/>
          </a:xfrm>
          <a:prstGeom prst="line">
            <a:avLst/>
          </a:prstGeom>
          <a:noFill/>
          <a:ln w="9360">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sv-SE"/>
          </a:p>
        </p:txBody>
      </p:sp>
      <p:sp>
        <p:nvSpPr>
          <p:cNvPr id="4102" name="Line 6">
            <a:extLst>
              <a:ext uri="{FF2B5EF4-FFF2-40B4-BE49-F238E27FC236}">
                <a16:creationId xmlns:a16="http://schemas.microsoft.com/office/drawing/2014/main" id="{84CB403B-C5D0-A646-A365-5D1A0349A3BD}"/>
              </a:ext>
            </a:extLst>
          </p:cNvPr>
          <p:cNvSpPr>
            <a:spLocks noChangeShapeType="1"/>
          </p:cNvSpPr>
          <p:nvPr/>
        </p:nvSpPr>
        <p:spPr bwMode="auto">
          <a:xfrm>
            <a:off x="4267200" y="3276600"/>
            <a:ext cx="1588" cy="152400"/>
          </a:xfrm>
          <a:prstGeom prst="line">
            <a:avLst/>
          </a:prstGeom>
          <a:noFill/>
          <a:ln w="9360">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sv-SE"/>
          </a:p>
        </p:txBody>
      </p:sp>
      <p:sp>
        <p:nvSpPr>
          <p:cNvPr id="4103" name="Line 7">
            <a:extLst>
              <a:ext uri="{FF2B5EF4-FFF2-40B4-BE49-F238E27FC236}">
                <a16:creationId xmlns:a16="http://schemas.microsoft.com/office/drawing/2014/main" id="{72384FED-44AA-5B4F-860F-7404C70DA4FA}"/>
              </a:ext>
            </a:extLst>
          </p:cNvPr>
          <p:cNvSpPr>
            <a:spLocks noChangeShapeType="1"/>
          </p:cNvSpPr>
          <p:nvPr/>
        </p:nvSpPr>
        <p:spPr bwMode="auto">
          <a:xfrm>
            <a:off x="4648200" y="3276600"/>
            <a:ext cx="1588" cy="152400"/>
          </a:xfrm>
          <a:prstGeom prst="line">
            <a:avLst/>
          </a:prstGeom>
          <a:noFill/>
          <a:ln w="9360">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sv-SE"/>
          </a:p>
        </p:txBody>
      </p:sp>
      <p:sp>
        <p:nvSpPr>
          <p:cNvPr id="4104" name="Line 8">
            <a:extLst>
              <a:ext uri="{FF2B5EF4-FFF2-40B4-BE49-F238E27FC236}">
                <a16:creationId xmlns:a16="http://schemas.microsoft.com/office/drawing/2014/main" id="{418D7C91-6566-344D-A0B9-28665D139855}"/>
              </a:ext>
            </a:extLst>
          </p:cNvPr>
          <p:cNvSpPr>
            <a:spLocks noChangeShapeType="1"/>
          </p:cNvSpPr>
          <p:nvPr/>
        </p:nvSpPr>
        <p:spPr bwMode="auto">
          <a:xfrm>
            <a:off x="5029200" y="3276600"/>
            <a:ext cx="1588" cy="152400"/>
          </a:xfrm>
          <a:prstGeom prst="line">
            <a:avLst/>
          </a:prstGeom>
          <a:noFill/>
          <a:ln w="9360">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sv-SE"/>
          </a:p>
        </p:txBody>
      </p:sp>
      <p:sp>
        <p:nvSpPr>
          <p:cNvPr id="4105" name="Line 9">
            <a:extLst>
              <a:ext uri="{FF2B5EF4-FFF2-40B4-BE49-F238E27FC236}">
                <a16:creationId xmlns:a16="http://schemas.microsoft.com/office/drawing/2014/main" id="{7B8F7D3C-8499-E549-997C-E2C639825468}"/>
              </a:ext>
            </a:extLst>
          </p:cNvPr>
          <p:cNvSpPr>
            <a:spLocks noChangeShapeType="1"/>
          </p:cNvSpPr>
          <p:nvPr/>
        </p:nvSpPr>
        <p:spPr bwMode="auto">
          <a:xfrm>
            <a:off x="5410200" y="3276600"/>
            <a:ext cx="1588" cy="152400"/>
          </a:xfrm>
          <a:prstGeom prst="line">
            <a:avLst/>
          </a:prstGeom>
          <a:noFill/>
          <a:ln w="9360">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sv-SE"/>
          </a:p>
        </p:txBody>
      </p:sp>
      <p:sp>
        <p:nvSpPr>
          <p:cNvPr id="4106" name="Line 10">
            <a:extLst>
              <a:ext uri="{FF2B5EF4-FFF2-40B4-BE49-F238E27FC236}">
                <a16:creationId xmlns:a16="http://schemas.microsoft.com/office/drawing/2014/main" id="{3DD7C456-957A-8E40-AFCB-007E6AE6A19C}"/>
              </a:ext>
            </a:extLst>
          </p:cNvPr>
          <p:cNvSpPr>
            <a:spLocks noChangeShapeType="1"/>
          </p:cNvSpPr>
          <p:nvPr/>
        </p:nvSpPr>
        <p:spPr bwMode="auto">
          <a:xfrm>
            <a:off x="5867400" y="3124200"/>
            <a:ext cx="1588" cy="457200"/>
          </a:xfrm>
          <a:prstGeom prst="line">
            <a:avLst/>
          </a:prstGeom>
          <a:noFill/>
          <a:ln w="9360">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sv-SE"/>
          </a:p>
        </p:txBody>
      </p:sp>
      <p:sp>
        <p:nvSpPr>
          <p:cNvPr id="4107" name="Line 11">
            <a:extLst>
              <a:ext uri="{FF2B5EF4-FFF2-40B4-BE49-F238E27FC236}">
                <a16:creationId xmlns:a16="http://schemas.microsoft.com/office/drawing/2014/main" id="{1542B9DB-230E-D54F-A9B7-491580AA6DAC}"/>
              </a:ext>
            </a:extLst>
          </p:cNvPr>
          <p:cNvSpPr>
            <a:spLocks noChangeShapeType="1"/>
          </p:cNvSpPr>
          <p:nvPr/>
        </p:nvSpPr>
        <p:spPr bwMode="auto">
          <a:xfrm>
            <a:off x="6248400" y="3276600"/>
            <a:ext cx="1588" cy="152400"/>
          </a:xfrm>
          <a:prstGeom prst="line">
            <a:avLst/>
          </a:prstGeom>
          <a:noFill/>
          <a:ln w="9360">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sv-SE"/>
          </a:p>
        </p:txBody>
      </p:sp>
      <p:sp>
        <p:nvSpPr>
          <p:cNvPr id="4108" name="Line 12">
            <a:extLst>
              <a:ext uri="{FF2B5EF4-FFF2-40B4-BE49-F238E27FC236}">
                <a16:creationId xmlns:a16="http://schemas.microsoft.com/office/drawing/2014/main" id="{A892333D-0268-CA49-85B6-C126FEFA2E6E}"/>
              </a:ext>
            </a:extLst>
          </p:cNvPr>
          <p:cNvSpPr>
            <a:spLocks noChangeShapeType="1"/>
          </p:cNvSpPr>
          <p:nvPr/>
        </p:nvSpPr>
        <p:spPr bwMode="auto">
          <a:xfrm>
            <a:off x="6705600" y="3276600"/>
            <a:ext cx="1588" cy="152400"/>
          </a:xfrm>
          <a:prstGeom prst="line">
            <a:avLst/>
          </a:prstGeom>
          <a:noFill/>
          <a:ln w="9360">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sv-SE"/>
          </a:p>
        </p:txBody>
      </p:sp>
      <p:sp>
        <p:nvSpPr>
          <p:cNvPr id="4109" name="Line 13">
            <a:extLst>
              <a:ext uri="{FF2B5EF4-FFF2-40B4-BE49-F238E27FC236}">
                <a16:creationId xmlns:a16="http://schemas.microsoft.com/office/drawing/2014/main" id="{9FD83CBE-3059-4944-BD83-7AFBC5C3EFF7}"/>
              </a:ext>
            </a:extLst>
          </p:cNvPr>
          <p:cNvSpPr>
            <a:spLocks noChangeShapeType="1"/>
          </p:cNvSpPr>
          <p:nvPr/>
        </p:nvSpPr>
        <p:spPr bwMode="auto">
          <a:xfrm>
            <a:off x="7086600" y="3276600"/>
            <a:ext cx="1588" cy="152400"/>
          </a:xfrm>
          <a:prstGeom prst="line">
            <a:avLst/>
          </a:prstGeom>
          <a:noFill/>
          <a:ln w="9360">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sv-SE"/>
          </a:p>
        </p:txBody>
      </p:sp>
      <p:sp>
        <p:nvSpPr>
          <p:cNvPr id="4110" name="Line 14">
            <a:extLst>
              <a:ext uri="{FF2B5EF4-FFF2-40B4-BE49-F238E27FC236}">
                <a16:creationId xmlns:a16="http://schemas.microsoft.com/office/drawing/2014/main" id="{1D9EA0FC-0EAF-8344-A7D7-F7C7198810A8}"/>
              </a:ext>
            </a:extLst>
          </p:cNvPr>
          <p:cNvSpPr>
            <a:spLocks noChangeShapeType="1"/>
          </p:cNvSpPr>
          <p:nvPr/>
        </p:nvSpPr>
        <p:spPr bwMode="auto">
          <a:xfrm>
            <a:off x="7467600" y="3276600"/>
            <a:ext cx="1588" cy="152400"/>
          </a:xfrm>
          <a:prstGeom prst="line">
            <a:avLst/>
          </a:prstGeom>
          <a:noFill/>
          <a:ln w="9360">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sv-SE"/>
          </a:p>
        </p:txBody>
      </p:sp>
      <p:sp>
        <p:nvSpPr>
          <p:cNvPr id="4111" name="Line 15">
            <a:extLst>
              <a:ext uri="{FF2B5EF4-FFF2-40B4-BE49-F238E27FC236}">
                <a16:creationId xmlns:a16="http://schemas.microsoft.com/office/drawing/2014/main" id="{CD3CB685-B98A-3A40-BD80-1E263F78D959}"/>
              </a:ext>
            </a:extLst>
          </p:cNvPr>
          <p:cNvSpPr>
            <a:spLocks noChangeShapeType="1"/>
          </p:cNvSpPr>
          <p:nvPr/>
        </p:nvSpPr>
        <p:spPr bwMode="auto">
          <a:xfrm>
            <a:off x="7848600" y="3276600"/>
            <a:ext cx="1588" cy="152400"/>
          </a:xfrm>
          <a:prstGeom prst="line">
            <a:avLst/>
          </a:prstGeom>
          <a:noFill/>
          <a:ln w="9360">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sv-SE"/>
          </a:p>
        </p:txBody>
      </p:sp>
      <p:sp>
        <p:nvSpPr>
          <p:cNvPr id="4112" name="Line 16">
            <a:extLst>
              <a:ext uri="{FF2B5EF4-FFF2-40B4-BE49-F238E27FC236}">
                <a16:creationId xmlns:a16="http://schemas.microsoft.com/office/drawing/2014/main" id="{024D155A-9465-E74E-A44A-7A7640D47734}"/>
              </a:ext>
            </a:extLst>
          </p:cNvPr>
          <p:cNvSpPr>
            <a:spLocks noChangeShapeType="1"/>
          </p:cNvSpPr>
          <p:nvPr/>
        </p:nvSpPr>
        <p:spPr bwMode="auto">
          <a:xfrm>
            <a:off x="8229600" y="3276600"/>
            <a:ext cx="1588" cy="152400"/>
          </a:xfrm>
          <a:prstGeom prst="line">
            <a:avLst/>
          </a:prstGeom>
          <a:noFill/>
          <a:ln w="9360">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sv-SE"/>
          </a:p>
        </p:txBody>
      </p:sp>
      <p:sp>
        <p:nvSpPr>
          <p:cNvPr id="4113" name="Line 17">
            <a:extLst>
              <a:ext uri="{FF2B5EF4-FFF2-40B4-BE49-F238E27FC236}">
                <a16:creationId xmlns:a16="http://schemas.microsoft.com/office/drawing/2014/main" id="{765532EB-7583-3E45-A904-BCA9E251CAB4}"/>
              </a:ext>
            </a:extLst>
          </p:cNvPr>
          <p:cNvSpPr>
            <a:spLocks noChangeShapeType="1"/>
          </p:cNvSpPr>
          <p:nvPr/>
        </p:nvSpPr>
        <p:spPr bwMode="auto">
          <a:xfrm>
            <a:off x="8610600" y="3276600"/>
            <a:ext cx="1588" cy="152400"/>
          </a:xfrm>
          <a:prstGeom prst="line">
            <a:avLst/>
          </a:prstGeom>
          <a:noFill/>
          <a:ln w="9360">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sv-SE"/>
          </a:p>
        </p:txBody>
      </p:sp>
      <p:sp>
        <p:nvSpPr>
          <p:cNvPr id="4114" name="Line 18">
            <a:extLst>
              <a:ext uri="{FF2B5EF4-FFF2-40B4-BE49-F238E27FC236}">
                <a16:creationId xmlns:a16="http://schemas.microsoft.com/office/drawing/2014/main" id="{05D0253C-8CE5-284E-926F-EB7BB8C74188}"/>
              </a:ext>
            </a:extLst>
          </p:cNvPr>
          <p:cNvSpPr>
            <a:spLocks noChangeShapeType="1"/>
          </p:cNvSpPr>
          <p:nvPr/>
        </p:nvSpPr>
        <p:spPr bwMode="auto">
          <a:xfrm>
            <a:off x="9067800" y="3276600"/>
            <a:ext cx="1588" cy="152400"/>
          </a:xfrm>
          <a:prstGeom prst="line">
            <a:avLst/>
          </a:prstGeom>
          <a:noFill/>
          <a:ln w="9360">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sv-SE"/>
          </a:p>
        </p:txBody>
      </p:sp>
      <p:sp>
        <p:nvSpPr>
          <p:cNvPr id="4115" name="Line 19">
            <a:extLst>
              <a:ext uri="{FF2B5EF4-FFF2-40B4-BE49-F238E27FC236}">
                <a16:creationId xmlns:a16="http://schemas.microsoft.com/office/drawing/2014/main" id="{B787A295-0204-5248-A814-99D7A9BC9CF3}"/>
              </a:ext>
            </a:extLst>
          </p:cNvPr>
          <p:cNvSpPr>
            <a:spLocks noChangeShapeType="1"/>
          </p:cNvSpPr>
          <p:nvPr/>
        </p:nvSpPr>
        <p:spPr bwMode="auto">
          <a:xfrm>
            <a:off x="9448800" y="3276600"/>
            <a:ext cx="1588" cy="152400"/>
          </a:xfrm>
          <a:prstGeom prst="line">
            <a:avLst/>
          </a:prstGeom>
          <a:noFill/>
          <a:ln w="9360">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sv-SE"/>
          </a:p>
        </p:txBody>
      </p:sp>
      <p:sp>
        <p:nvSpPr>
          <p:cNvPr id="4116" name="Line 20">
            <a:extLst>
              <a:ext uri="{FF2B5EF4-FFF2-40B4-BE49-F238E27FC236}">
                <a16:creationId xmlns:a16="http://schemas.microsoft.com/office/drawing/2014/main" id="{ECD3778F-2B23-D24A-B2C6-0E9231DEA733}"/>
              </a:ext>
            </a:extLst>
          </p:cNvPr>
          <p:cNvSpPr>
            <a:spLocks noChangeShapeType="1"/>
          </p:cNvSpPr>
          <p:nvPr/>
        </p:nvSpPr>
        <p:spPr bwMode="auto">
          <a:xfrm>
            <a:off x="9906000" y="3124200"/>
            <a:ext cx="1588" cy="457200"/>
          </a:xfrm>
          <a:prstGeom prst="line">
            <a:avLst/>
          </a:prstGeom>
          <a:noFill/>
          <a:ln w="9360">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sv-SE"/>
          </a:p>
        </p:txBody>
      </p:sp>
      <p:sp>
        <p:nvSpPr>
          <p:cNvPr id="4117" name="Text Box 21">
            <a:extLst>
              <a:ext uri="{FF2B5EF4-FFF2-40B4-BE49-F238E27FC236}">
                <a16:creationId xmlns:a16="http://schemas.microsoft.com/office/drawing/2014/main" id="{C6DAFDFE-4142-6748-B23D-29E70D77186B}"/>
              </a:ext>
            </a:extLst>
          </p:cNvPr>
          <p:cNvSpPr txBox="1">
            <a:spLocks noChangeArrowheads="1"/>
          </p:cNvSpPr>
          <p:nvPr/>
        </p:nvSpPr>
        <p:spPr bwMode="auto">
          <a:xfrm>
            <a:off x="2133600" y="3657600"/>
            <a:ext cx="838200" cy="2791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5pPr>
            <a:lvl6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6pPr>
            <a:lvl7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7pPr>
            <a:lvl8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8pPr>
            <a:lvl9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9pPr>
          </a:lstStyle>
          <a:p>
            <a:r>
              <a:rPr lang="sv-SE" altLang="sv-SE" sz="1200"/>
              <a:t>800 f.kr.</a:t>
            </a:r>
          </a:p>
        </p:txBody>
      </p:sp>
      <p:sp>
        <p:nvSpPr>
          <p:cNvPr id="4118" name="Text Box 22">
            <a:extLst>
              <a:ext uri="{FF2B5EF4-FFF2-40B4-BE49-F238E27FC236}">
                <a16:creationId xmlns:a16="http://schemas.microsoft.com/office/drawing/2014/main" id="{00AED8ED-791E-C545-9763-08E8B3D0F294}"/>
              </a:ext>
            </a:extLst>
          </p:cNvPr>
          <p:cNvSpPr txBox="1">
            <a:spLocks noChangeArrowheads="1"/>
          </p:cNvSpPr>
          <p:nvPr/>
        </p:nvSpPr>
        <p:spPr bwMode="auto">
          <a:xfrm>
            <a:off x="3048001" y="3657600"/>
            <a:ext cx="854075" cy="2791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5pPr>
            <a:lvl6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6pPr>
            <a:lvl7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7pPr>
            <a:lvl8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8pPr>
            <a:lvl9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9pPr>
          </a:lstStyle>
          <a:p>
            <a:r>
              <a:rPr lang="sv-SE" altLang="sv-SE" sz="1200"/>
              <a:t>600 f.kr.</a:t>
            </a:r>
          </a:p>
        </p:txBody>
      </p:sp>
      <p:sp>
        <p:nvSpPr>
          <p:cNvPr id="4119" name="Text Box 23">
            <a:extLst>
              <a:ext uri="{FF2B5EF4-FFF2-40B4-BE49-F238E27FC236}">
                <a16:creationId xmlns:a16="http://schemas.microsoft.com/office/drawing/2014/main" id="{061656D8-5636-814B-BB22-CC9B3924E590}"/>
              </a:ext>
            </a:extLst>
          </p:cNvPr>
          <p:cNvSpPr txBox="1">
            <a:spLocks noChangeArrowheads="1"/>
          </p:cNvSpPr>
          <p:nvPr/>
        </p:nvSpPr>
        <p:spPr bwMode="auto">
          <a:xfrm>
            <a:off x="3963989" y="3657600"/>
            <a:ext cx="699079" cy="2791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5pPr>
            <a:lvl6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6pPr>
            <a:lvl7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7pPr>
            <a:lvl8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8pPr>
            <a:lvl9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9pPr>
          </a:lstStyle>
          <a:p>
            <a:r>
              <a:rPr lang="sv-SE" altLang="sv-SE" sz="1200"/>
              <a:t>400 f.kr.</a:t>
            </a:r>
          </a:p>
        </p:txBody>
      </p:sp>
      <p:sp>
        <p:nvSpPr>
          <p:cNvPr id="4120" name="Text Box 24">
            <a:extLst>
              <a:ext uri="{FF2B5EF4-FFF2-40B4-BE49-F238E27FC236}">
                <a16:creationId xmlns:a16="http://schemas.microsoft.com/office/drawing/2014/main" id="{C1B969E2-D744-7A4D-9DC8-EDF750C33585}"/>
              </a:ext>
            </a:extLst>
          </p:cNvPr>
          <p:cNvSpPr txBox="1">
            <a:spLocks noChangeArrowheads="1"/>
          </p:cNvSpPr>
          <p:nvPr/>
        </p:nvSpPr>
        <p:spPr bwMode="auto">
          <a:xfrm>
            <a:off x="4725989" y="3657600"/>
            <a:ext cx="699079" cy="2791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5pPr>
            <a:lvl6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6pPr>
            <a:lvl7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7pPr>
            <a:lvl8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8pPr>
            <a:lvl9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9pPr>
          </a:lstStyle>
          <a:p>
            <a:r>
              <a:rPr lang="sv-SE" altLang="sv-SE" sz="1200"/>
              <a:t>200 f.kr.</a:t>
            </a:r>
          </a:p>
        </p:txBody>
      </p:sp>
      <p:sp>
        <p:nvSpPr>
          <p:cNvPr id="4121" name="Text Box 25">
            <a:extLst>
              <a:ext uri="{FF2B5EF4-FFF2-40B4-BE49-F238E27FC236}">
                <a16:creationId xmlns:a16="http://schemas.microsoft.com/office/drawing/2014/main" id="{D784052F-9157-1F48-BDCD-D4FEB98CFA82}"/>
              </a:ext>
            </a:extLst>
          </p:cNvPr>
          <p:cNvSpPr txBox="1">
            <a:spLocks noChangeArrowheads="1"/>
          </p:cNvSpPr>
          <p:nvPr/>
        </p:nvSpPr>
        <p:spPr bwMode="auto">
          <a:xfrm>
            <a:off x="5715000" y="3733800"/>
            <a:ext cx="304800" cy="30995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5pPr>
            <a:lvl6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6pPr>
            <a:lvl7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7pPr>
            <a:lvl8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8pPr>
            <a:lvl9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9pPr>
          </a:lstStyle>
          <a:p>
            <a:r>
              <a:rPr lang="sv-SE" altLang="sv-SE" sz="1400"/>
              <a:t>0</a:t>
            </a:r>
          </a:p>
        </p:txBody>
      </p:sp>
      <p:sp>
        <p:nvSpPr>
          <p:cNvPr id="4122" name="Text Box 26">
            <a:extLst>
              <a:ext uri="{FF2B5EF4-FFF2-40B4-BE49-F238E27FC236}">
                <a16:creationId xmlns:a16="http://schemas.microsoft.com/office/drawing/2014/main" id="{D8ACBFD6-F840-6749-80C0-24F7B06C9103}"/>
              </a:ext>
            </a:extLst>
          </p:cNvPr>
          <p:cNvSpPr txBox="1">
            <a:spLocks noChangeArrowheads="1"/>
          </p:cNvSpPr>
          <p:nvPr/>
        </p:nvSpPr>
        <p:spPr bwMode="auto">
          <a:xfrm>
            <a:off x="6403975" y="3657600"/>
            <a:ext cx="686704" cy="2791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5pPr>
            <a:lvl6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6pPr>
            <a:lvl7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7pPr>
            <a:lvl8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8pPr>
            <a:lvl9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9pPr>
          </a:lstStyle>
          <a:p>
            <a:r>
              <a:rPr lang="sv-SE" altLang="sv-SE" sz="1200"/>
              <a:t>200 e.kr</a:t>
            </a:r>
          </a:p>
        </p:txBody>
      </p:sp>
      <p:sp>
        <p:nvSpPr>
          <p:cNvPr id="4123" name="Text Box 27">
            <a:extLst>
              <a:ext uri="{FF2B5EF4-FFF2-40B4-BE49-F238E27FC236}">
                <a16:creationId xmlns:a16="http://schemas.microsoft.com/office/drawing/2014/main" id="{D8D36668-D155-3B4F-BFF8-4C67905EA6B6}"/>
              </a:ext>
            </a:extLst>
          </p:cNvPr>
          <p:cNvSpPr txBox="1">
            <a:spLocks noChangeArrowheads="1"/>
          </p:cNvSpPr>
          <p:nvPr/>
        </p:nvSpPr>
        <p:spPr bwMode="auto">
          <a:xfrm>
            <a:off x="7165975" y="3657600"/>
            <a:ext cx="716712" cy="2791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5pPr>
            <a:lvl6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6pPr>
            <a:lvl7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7pPr>
            <a:lvl8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8pPr>
            <a:lvl9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9pPr>
          </a:lstStyle>
          <a:p>
            <a:r>
              <a:rPr lang="sv-SE" altLang="sv-SE" sz="1200"/>
              <a:t>400 e.kr.</a:t>
            </a:r>
          </a:p>
        </p:txBody>
      </p:sp>
      <p:sp>
        <p:nvSpPr>
          <p:cNvPr id="4124" name="Text Box 28">
            <a:extLst>
              <a:ext uri="{FF2B5EF4-FFF2-40B4-BE49-F238E27FC236}">
                <a16:creationId xmlns:a16="http://schemas.microsoft.com/office/drawing/2014/main" id="{1F657781-6330-7741-BFDA-F280102BEAB1}"/>
              </a:ext>
            </a:extLst>
          </p:cNvPr>
          <p:cNvSpPr txBox="1">
            <a:spLocks noChangeArrowheads="1"/>
          </p:cNvSpPr>
          <p:nvPr/>
        </p:nvSpPr>
        <p:spPr bwMode="auto">
          <a:xfrm>
            <a:off x="7927975" y="3657600"/>
            <a:ext cx="716712" cy="2791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5pPr>
            <a:lvl6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6pPr>
            <a:lvl7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7pPr>
            <a:lvl8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8pPr>
            <a:lvl9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9pPr>
          </a:lstStyle>
          <a:p>
            <a:r>
              <a:rPr lang="sv-SE" altLang="sv-SE" sz="1200"/>
              <a:t>600 e.kr.</a:t>
            </a:r>
          </a:p>
        </p:txBody>
      </p:sp>
      <p:sp>
        <p:nvSpPr>
          <p:cNvPr id="4125" name="Text Box 29">
            <a:extLst>
              <a:ext uri="{FF2B5EF4-FFF2-40B4-BE49-F238E27FC236}">
                <a16:creationId xmlns:a16="http://schemas.microsoft.com/office/drawing/2014/main" id="{627B0F41-AD8F-C041-9346-BD25B686334F}"/>
              </a:ext>
            </a:extLst>
          </p:cNvPr>
          <p:cNvSpPr txBox="1">
            <a:spLocks noChangeArrowheads="1"/>
          </p:cNvSpPr>
          <p:nvPr/>
        </p:nvSpPr>
        <p:spPr bwMode="auto">
          <a:xfrm>
            <a:off x="8766175" y="3657600"/>
            <a:ext cx="716712" cy="2791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5pPr>
            <a:lvl6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6pPr>
            <a:lvl7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7pPr>
            <a:lvl8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8pPr>
            <a:lvl9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9pPr>
          </a:lstStyle>
          <a:p>
            <a:r>
              <a:rPr lang="sv-SE" altLang="sv-SE" sz="1200"/>
              <a:t>800 e.kr.</a:t>
            </a:r>
          </a:p>
        </p:txBody>
      </p:sp>
      <p:sp>
        <p:nvSpPr>
          <p:cNvPr id="4126" name="Text Box 30">
            <a:extLst>
              <a:ext uri="{FF2B5EF4-FFF2-40B4-BE49-F238E27FC236}">
                <a16:creationId xmlns:a16="http://schemas.microsoft.com/office/drawing/2014/main" id="{93D62D24-D1B2-854F-B912-2ED682D762F0}"/>
              </a:ext>
            </a:extLst>
          </p:cNvPr>
          <p:cNvSpPr txBox="1">
            <a:spLocks noChangeArrowheads="1"/>
          </p:cNvSpPr>
          <p:nvPr/>
        </p:nvSpPr>
        <p:spPr bwMode="auto">
          <a:xfrm>
            <a:off x="9528176" y="3657600"/>
            <a:ext cx="793657" cy="2791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5pPr>
            <a:lvl6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6pPr>
            <a:lvl7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7pPr>
            <a:lvl8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8pPr>
            <a:lvl9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9pPr>
          </a:lstStyle>
          <a:p>
            <a:r>
              <a:rPr lang="sv-SE" altLang="sv-SE" sz="1200"/>
              <a:t>1000 e.kr.</a:t>
            </a:r>
          </a:p>
        </p:txBody>
      </p:sp>
      <p:sp>
        <p:nvSpPr>
          <p:cNvPr id="4127" name="AutoShape 31">
            <a:extLst>
              <a:ext uri="{FF2B5EF4-FFF2-40B4-BE49-F238E27FC236}">
                <a16:creationId xmlns:a16="http://schemas.microsoft.com/office/drawing/2014/main" id="{2B590D74-ED2D-7C4A-90A0-E1484CBEE0CC}"/>
              </a:ext>
            </a:extLst>
          </p:cNvPr>
          <p:cNvSpPr>
            <a:spLocks/>
          </p:cNvSpPr>
          <p:nvPr/>
        </p:nvSpPr>
        <p:spPr bwMode="auto">
          <a:xfrm rot="5400000">
            <a:off x="3205163" y="2519363"/>
            <a:ext cx="152400" cy="914400"/>
          </a:xfrm>
          <a:prstGeom prst="leftBrace">
            <a:avLst>
              <a:gd name="adj1" fmla="val 50000"/>
              <a:gd name="adj2" fmla="val 50000"/>
            </a:avLst>
          </a:prstGeom>
          <a:noFill/>
          <a:ln w="9360">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p>
        </p:txBody>
      </p:sp>
      <p:sp>
        <p:nvSpPr>
          <p:cNvPr id="4128" name="Text Box 32">
            <a:extLst>
              <a:ext uri="{FF2B5EF4-FFF2-40B4-BE49-F238E27FC236}">
                <a16:creationId xmlns:a16="http://schemas.microsoft.com/office/drawing/2014/main" id="{2E5994D8-84F7-0D4C-A9E0-BDAE4CD6FCE2}"/>
              </a:ext>
            </a:extLst>
          </p:cNvPr>
          <p:cNvSpPr txBox="1">
            <a:spLocks noChangeArrowheads="1"/>
          </p:cNvSpPr>
          <p:nvPr/>
        </p:nvSpPr>
        <p:spPr bwMode="auto">
          <a:xfrm>
            <a:off x="2663825" y="2260600"/>
            <a:ext cx="1492250" cy="520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5pPr>
            <a:lvl6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6pPr>
            <a:lvl7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7pPr>
            <a:lvl8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8pPr>
            <a:lvl9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9pPr>
          </a:lstStyle>
          <a:p>
            <a:r>
              <a:rPr lang="sv-SE" altLang="sv-SE" sz="1400"/>
              <a:t>715 f.kr – 510 f.kr</a:t>
            </a:r>
          </a:p>
          <a:p>
            <a:r>
              <a:rPr lang="sv-SE" altLang="sv-SE" sz="1400"/>
              <a:t>     Kungatiden</a:t>
            </a:r>
          </a:p>
        </p:txBody>
      </p:sp>
      <p:sp>
        <p:nvSpPr>
          <p:cNvPr id="4129" name="AutoShape 33">
            <a:extLst>
              <a:ext uri="{FF2B5EF4-FFF2-40B4-BE49-F238E27FC236}">
                <a16:creationId xmlns:a16="http://schemas.microsoft.com/office/drawing/2014/main" id="{AB84440B-569B-5841-83C5-6FB28AC308EF}"/>
              </a:ext>
            </a:extLst>
          </p:cNvPr>
          <p:cNvSpPr>
            <a:spLocks/>
          </p:cNvSpPr>
          <p:nvPr/>
        </p:nvSpPr>
        <p:spPr bwMode="auto">
          <a:xfrm rot="5400000">
            <a:off x="4689475" y="3013075"/>
            <a:ext cx="152400" cy="1905000"/>
          </a:xfrm>
          <a:prstGeom prst="rightBrace">
            <a:avLst>
              <a:gd name="adj1" fmla="val 104167"/>
              <a:gd name="adj2" fmla="val 50000"/>
            </a:avLst>
          </a:prstGeom>
          <a:noFill/>
          <a:ln w="9360">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p>
        </p:txBody>
      </p:sp>
      <p:sp>
        <p:nvSpPr>
          <p:cNvPr id="4130" name="Text Box 34">
            <a:extLst>
              <a:ext uri="{FF2B5EF4-FFF2-40B4-BE49-F238E27FC236}">
                <a16:creationId xmlns:a16="http://schemas.microsoft.com/office/drawing/2014/main" id="{9AA4469D-B110-7A4C-A384-DC7E9E1CD92E}"/>
              </a:ext>
            </a:extLst>
          </p:cNvPr>
          <p:cNvSpPr txBox="1">
            <a:spLocks noChangeArrowheads="1"/>
          </p:cNvSpPr>
          <p:nvPr/>
        </p:nvSpPr>
        <p:spPr bwMode="auto">
          <a:xfrm>
            <a:off x="4111625" y="4089400"/>
            <a:ext cx="1403350" cy="520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5pPr>
            <a:lvl6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6pPr>
            <a:lvl7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7pPr>
            <a:lvl8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8pPr>
            <a:lvl9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9pPr>
          </a:lstStyle>
          <a:p>
            <a:r>
              <a:rPr lang="sv-SE" altLang="sv-SE" sz="1400"/>
              <a:t>510 f.kr – 31 f.kr</a:t>
            </a:r>
          </a:p>
          <a:p>
            <a:r>
              <a:rPr lang="sv-SE" altLang="sv-SE" sz="1400"/>
              <a:t>    Republiken</a:t>
            </a:r>
          </a:p>
        </p:txBody>
      </p:sp>
      <p:sp>
        <p:nvSpPr>
          <p:cNvPr id="4131" name="AutoShape 35">
            <a:extLst>
              <a:ext uri="{FF2B5EF4-FFF2-40B4-BE49-F238E27FC236}">
                <a16:creationId xmlns:a16="http://schemas.microsoft.com/office/drawing/2014/main" id="{F7AEC109-BCEB-2D41-84CD-05714257F9CB}"/>
              </a:ext>
            </a:extLst>
          </p:cNvPr>
          <p:cNvSpPr>
            <a:spLocks/>
          </p:cNvSpPr>
          <p:nvPr/>
        </p:nvSpPr>
        <p:spPr bwMode="auto">
          <a:xfrm rot="5400000">
            <a:off x="6669088" y="1943101"/>
            <a:ext cx="228600" cy="1984375"/>
          </a:xfrm>
          <a:prstGeom prst="leftBrace">
            <a:avLst>
              <a:gd name="adj1" fmla="val 72338"/>
              <a:gd name="adj2" fmla="val 50000"/>
            </a:avLst>
          </a:prstGeom>
          <a:noFill/>
          <a:ln w="9360">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p>
        </p:txBody>
      </p:sp>
      <p:sp>
        <p:nvSpPr>
          <p:cNvPr id="4132" name="Text Box 36">
            <a:extLst>
              <a:ext uri="{FF2B5EF4-FFF2-40B4-BE49-F238E27FC236}">
                <a16:creationId xmlns:a16="http://schemas.microsoft.com/office/drawing/2014/main" id="{FC4EF4A1-43BB-E345-B5E5-CE52C3D8E0DE}"/>
              </a:ext>
            </a:extLst>
          </p:cNvPr>
          <p:cNvSpPr txBox="1">
            <a:spLocks noChangeArrowheads="1"/>
          </p:cNvSpPr>
          <p:nvPr/>
        </p:nvSpPr>
        <p:spPr bwMode="auto">
          <a:xfrm>
            <a:off x="6094413" y="2260600"/>
            <a:ext cx="1511300" cy="520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5pPr>
            <a:lvl6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6pPr>
            <a:lvl7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7pPr>
            <a:lvl8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8pPr>
            <a:lvl9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9pPr>
          </a:lstStyle>
          <a:p>
            <a:r>
              <a:rPr lang="sv-SE" altLang="sv-SE" sz="1400"/>
              <a:t>31 f.kr. – 476 e.kr.</a:t>
            </a:r>
          </a:p>
          <a:p>
            <a:r>
              <a:rPr lang="sv-SE" altLang="sv-SE" sz="1400"/>
              <a:t>     Kejsartiden</a:t>
            </a:r>
          </a:p>
        </p:txBody>
      </p:sp>
      <p:sp>
        <p:nvSpPr>
          <p:cNvPr id="4133" name="Text Box 37">
            <a:extLst>
              <a:ext uri="{FF2B5EF4-FFF2-40B4-BE49-F238E27FC236}">
                <a16:creationId xmlns:a16="http://schemas.microsoft.com/office/drawing/2014/main" id="{DDD6D54D-BEAA-7C43-9421-6175B4163A8C}"/>
              </a:ext>
            </a:extLst>
          </p:cNvPr>
          <p:cNvSpPr txBox="1">
            <a:spLocks noChangeArrowheads="1"/>
          </p:cNvSpPr>
          <p:nvPr/>
        </p:nvSpPr>
        <p:spPr bwMode="auto">
          <a:xfrm>
            <a:off x="3122614" y="533400"/>
            <a:ext cx="5583237" cy="520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5pPr>
            <a:lvl6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6pPr>
            <a:lvl7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7pPr>
            <a:lvl8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8pPr>
            <a:lvl9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9pPr>
          </a:lstStyle>
          <a:p>
            <a:r>
              <a:rPr lang="sv-SE" altLang="sv-SE" sz="2800"/>
              <a:t>Tidslinje över Romarrikets storhetstid</a:t>
            </a:r>
          </a:p>
        </p:txBody>
      </p:sp>
    </p:spTree>
  </p:cSld>
  <p:clrMapOvr>
    <a:masterClrMapping/>
  </p:clrMapOvr>
  <p:transition spd="slow">
    <p:random/>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816548" y="616137"/>
            <a:ext cx="6142634" cy="1280890"/>
          </a:xfrm>
        </p:spPr>
        <p:txBody>
          <a:bodyPr/>
          <a:lstStyle/>
          <a:p>
            <a:r>
              <a:rPr lang="sv-SE" dirty="0"/>
              <a:t>Romarriket </a:t>
            </a:r>
            <a:br>
              <a:rPr lang="sv-SE" dirty="0"/>
            </a:br>
            <a:r>
              <a:rPr lang="sv-SE" dirty="0"/>
              <a:t>grundas och expanderar</a:t>
            </a:r>
          </a:p>
        </p:txBody>
      </p:sp>
      <p:sp>
        <p:nvSpPr>
          <p:cNvPr id="3" name="Platshållare för innehåll 2"/>
          <p:cNvSpPr>
            <a:spLocks noGrp="1"/>
          </p:cNvSpPr>
          <p:nvPr>
            <p:ph idx="1"/>
          </p:nvPr>
        </p:nvSpPr>
        <p:spPr>
          <a:xfrm>
            <a:off x="937846" y="1897027"/>
            <a:ext cx="6189785" cy="4855465"/>
          </a:xfrm>
        </p:spPr>
        <p:txBody>
          <a:bodyPr/>
          <a:lstStyle/>
          <a:p>
            <a:r>
              <a:rPr lang="sv-SE" dirty="0"/>
              <a:t>Rom grundas vid sju kullar vid floden Tibern ca 500 f Kr vid en handelsväg genom Italien och närheten till vattnet (floden) gör det till en bra plats.</a:t>
            </a:r>
          </a:p>
          <a:p>
            <a:pPr marL="0" indent="0">
              <a:buNone/>
            </a:pPr>
            <a:endParaRPr lang="sv-SE" dirty="0"/>
          </a:p>
          <a:p>
            <a:r>
              <a:rPr lang="sv-SE" dirty="0"/>
              <a:t>Finns en Myt/saga om stadens grundande </a:t>
            </a:r>
            <a:r>
              <a:rPr lang="sv-SE" dirty="0" err="1"/>
              <a:t>Romulus</a:t>
            </a:r>
            <a:r>
              <a:rPr lang="sv-SE" dirty="0"/>
              <a:t> och </a:t>
            </a:r>
            <a:r>
              <a:rPr lang="sv-SE" dirty="0" err="1"/>
              <a:t>Remus</a:t>
            </a:r>
            <a:r>
              <a:rPr lang="sv-SE" dirty="0"/>
              <a:t> som växer upp med en varginna (753fKr</a:t>
            </a:r>
          </a:p>
          <a:p>
            <a:pPr marL="0" indent="0">
              <a:buNone/>
            </a:pPr>
            <a:endParaRPr lang="sv-SE" dirty="0"/>
          </a:p>
          <a:p>
            <a:r>
              <a:rPr lang="sv-SE" dirty="0"/>
              <a:t>Styrdes från början av kungar. Man gjorde uppror mot kungarna och införde en republik som styrdes av en ”Senat” (ungefär som en riksdag)</a:t>
            </a:r>
            <a:br>
              <a:rPr lang="sv-SE" dirty="0"/>
            </a:br>
            <a:endParaRPr lang="sv-SE" dirty="0"/>
          </a:p>
          <a:p>
            <a:endParaRPr lang="sv-SE" dirty="0"/>
          </a:p>
        </p:txBody>
      </p:sp>
      <p:pic>
        <p:nvPicPr>
          <p:cNvPr id="4" name="Bildobjekt 3"/>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l="7635" t="11805" r="4796" b="14673"/>
          <a:stretch/>
        </p:blipFill>
        <p:spPr>
          <a:xfrm rot="5400000">
            <a:off x="7105868" y="1771871"/>
            <a:ext cx="6241864" cy="3930396"/>
          </a:xfrm>
          <a:prstGeom prst="rect">
            <a:avLst/>
          </a:prstGeom>
          <a:ln w="28575">
            <a:solidFill>
              <a:schemeClr val="tx1"/>
            </a:solidFill>
          </a:ln>
        </p:spPr>
      </p:pic>
      <p:pic>
        <p:nvPicPr>
          <p:cNvPr id="7" name="Bildobjekt 6" descr="En bild som visar stående, svart&#10;&#10;Automatiskt genererad beskrivning">
            <a:extLst>
              <a:ext uri="{FF2B5EF4-FFF2-40B4-BE49-F238E27FC236}">
                <a16:creationId xmlns:a16="http://schemas.microsoft.com/office/drawing/2014/main" id="{109E03A6-22CB-E144-9D69-5CA72DE49D7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90427" y="2405223"/>
            <a:ext cx="1068754" cy="855167"/>
          </a:xfrm>
          <a:prstGeom prst="rect">
            <a:avLst/>
          </a:prstGeom>
        </p:spPr>
      </p:pic>
      <p:pic>
        <p:nvPicPr>
          <p:cNvPr id="9" name="Bildobjekt 8">
            <a:extLst>
              <a:ext uri="{FF2B5EF4-FFF2-40B4-BE49-F238E27FC236}">
                <a16:creationId xmlns:a16="http://schemas.microsoft.com/office/drawing/2014/main" id="{3EF45A0E-F3A3-7643-9537-B7D994750EA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93471" y="3668387"/>
            <a:ext cx="677947" cy="892036"/>
          </a:xfrm>
          <a:prstGeom prst="rect">
            <a:avLst/>
          </a:prstGeom>
        </p:spPr>
      </p:pic>
    </p:spTree>
    <p:extLst>
      <p:ext uri="{BB962C8B-B14F-4D97-AF65-F5344CB8AC3E}">
        <p14:creationId xmlns:p14="http://schemas.microsoft.com/office/powerpoint/2010/main" val="66008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500" fill="hold"/>
                                        <p:tgtEl>
                                          <p:spTgt spid="3">
                                            <p:txEl>
                                              <p:pRg st="0" end="0"/>
                                            </p:txEl>
                                          </p:spTgt>
                                        </p:tgtEl>
                                        <p:attrNameLst>
                                          <p:attrName>style.rotation</p:attrName>
                                        </p:attrNameLst>
                                      </p:cBhvr>
                                      <p:tavLst>
                                        <p:tav tm="0">
                                          <p:val>
                                            <p:fltVal val="360"/>
                                          </p:val>
                                        </p:tav>
                                        <p:tav tm="100000">
                                          <p:val>
                                            <p:fltVal val="0"/>
                                          </p:val>
                                        </p:tav>
                                      </p:tavLst>
                                    </p:anim>
                                    <p:animEffect transition="in" filter="fade">
                                      <p:cBhvr>
                                        <p:cTn id="10" dur="5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down)">
                                      <p:cBhvr>
                                        <p:cTn id="15" dur="580">
                                          <p:stCondLst>
                                            <p:cond delay="0"/>
                                          </p:stCondLst>
                                        </p:cTn>
                                        <p:tgtEl>
                                          <p:spTgt spid="3">
                                            <p:txEl>
                                              <p:pRg st="2" end="2"/>
                                            </p:txEl>
                                          </p:spTgt>
                                        </p:tgtEl>
                                      </p:cBhvr>
                                    </p:animEffect>
                                    <p:anim calcmode="lin" valueType="num">
                                      <p:cBhvr>
                                        <p:cTn id="16"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21" dur="26">
                                          <p:stCondLst>
                                            <p:cond delay="650"/>
                                          </p:stCondLst>
                                        </p:cTn>
                                        <p:tgtEl>
                                          <p:spTgt spid="3">
                                            <p:txEl>
                                              <p:pRg st="2" end="2"/>
                                            </p:txEl>
                                          </p:spTgt>
                                        </p:tgtEl>
                                      </p:cBhvr>
                                      <p:to x="100000" y="60000"/>
                                    </p:animScale>
                                    <p:animScale>
                                      <p:cBhvr>
                                        <p:cTn id="22" dur="166" decel="50000">
                                          <p:stCondLst>
                                            <p:cond delay="676"/>
                                          </p:stCondLst>
                                        </p:cTn>
                                        <p:tgtEl>
                                          <p:spTgt spid="3">
                                            <p:txEl>
                                              <p:pRg st="2" end="2"/>
                                            </p:txEl>
                                          </p:spTgt>
                                        </p:tgtEl>
                                      </p:cBhvr>
                                      <p:to x="100000" y="100000"/>
                                    </p:animScale>
                                    <p:animScale>
                                      <p:cBhvr>
                                        <p:cTn id="23" dur="26">
                                          <p:stCondLst>
                                            <p:cond delay="1312"/>
                                          </p:stCondLst>
                                        </p:cTn>
                                        <p:tgtEl>
                                          <p:spTgt spid="3">
                                            <p:txEl>
                                              <p:pRg st="2" end="2"/>
                                            </p:txEl>
                                          </p:spTgt>
                                        </p:tgtEl>
                                      </p:cBhvr>
                                      <p:to x="100000" y="80000"/>
                                    </p:animScale>
                                    <p:animScale>
                                      <p:cBhvr>
                                        <p:cTn id="24" dur="166" decel="50000">
                                          <p:stCondLst>
                                            <p:cond delay="1338"/>
                                          </p:stCondLst>
                                        </p:cTn>
                                        <p:tgtEl>
                                          <p:spTgt spid="3">
                                            <p:txEl>
                                              <p:pRg st="2" end="2"/>
                                            </p:txEl>
                                          </p:spTgt>
                                        </p:tgtEl>
                                      </p:cBhvr>
                                      <p:to x="100000" y="100000"/>
                                    </p:animScale>
                                    <p:animScale>
                                      <p:cBhvr>
                                        <p:cTn id="25" dur="26">
                                          <p:stCondLst>
                                            <p:cond delay="1642"/>
                                          </p:stCondLst>
                                        </p:cTn>
                                        <p:tgtEl>
                                          <p:spTgt spid="3">
                                            <p:txEl>
                                              <p:pRg st="2" end="2"/>
                                            </p:txEl>
                                          </p:spTgt>
                                        </p:tgtEl>
                                      </p:cBhvr>
                                      <p:to x="100000" y="90000"/>
                                    </p:animScale>
                                    <p:animScale>
                                      <p:cBhvr>
                                        <p:cTn id="26" dur="166" decel="50000">
                                          <p:stCondLst>
                                            <p:cond delay="1668"/>
                                          </p:stCondLst>
                                        </p:cTn>
                                        <p:tgtEl>
                                          <p:spTgt spid="3">
                                            <p:txEl>
                                              <p:pRg st="2" end="2"/>
                                            </p:txEl>
                                          </p:spTgt>
                                        </p:tgtEl>
                                      </p:cBhvr>
                                      <p:to x="100000" y="100000"/>
                                    </p:animScale>
                                    <p:animScale>
                                      <p:cBhvr>
                                        <p:cTn id="27" dur="26">
                                          <p:stCondLst>
                                            <p:cond delay="1808"/>
                                          </p:stCondLst>
                                        </p:cTn>
                                        <p:tgtEl>
                                          <p:spTgt spid="3">
                                            <p:txEl>
                                              <p:pRg st="2" end="2"/>
                                            </p:txEl>
                                          </p:spTgt>
                                        </p:tgtEl>
                                      </p:cBhvr>
                                      <p:to x="100000" y="95000"/>
                                    </p:animScale>
                                    <p:animScale>
                                      <p:cBhvr>
                                        <p:cTn id="28" dur="166" decel="50000">
                                          <p:stCondLst>
                                            <p:cond delay="1834"/>
                                          </p:stCondLst>
                                        </p:cTn>
                                        <p:tgtEl>
                                          <p:spTgt spid="3">
                                            <p:txEl>
                                              <p:pRg st="2" end="2"/>
                                            </p:txEl>
                                          </p:spTgt>
                                        </p:tgtEl>
                                      </p:cBhvr>
                                      <p:to x="100000" y="100000"/>
                                    </p:animScale>
                                  </p:childTnLst>
                                </p:cTn>
                              </p:par>
                            </p:childTnLst>
                          </p:cTn>
                        </p:par>
                      </p:childTnLst>
                    </p:cTn>
                  </p:par>
                  <p:par>
                    <p:cTn id="29" fill="hold">
                      <p:stCondLst>
                        <p:cond delay="indefinite"/>
                      </p:stCondLst>
                      <p:childTnLst>
                        <p:par>
                          <p:cTn id="30" fill="hold">
                            <p:stCondLst>
                              <p:cond delay="0"/>
                            </p:stCondLst>
                            <p:childTnLst>
                              <p:par>
                                <p:cTn id="31" presetID="25" presetClass="entr" presetSubtype="0"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 calcmode="lin" valueType="num">
                                      <p:cBhvr>
                                        <p:cTn id="33" dur="500" decel="50000" fill="hold">
                                          <p:stCondLst>
                                            <p:cond delay="0"/>
                                          </p:stCondLst>
                                        </p:cTn>
                                        <p:tgtEl>
                                          <p:spTgt spid="3">
                                            <p:txEl>
                                              <p:pRg st="4" end="4"/>
                                            </p:txEl>
                                          </p:spTgt>
                                        </p:tgtEl>
                                        <p:attrNameLst>
                                          <p:attrName>style.rotation</p:attrName>
                                        </p:attrNameLst>
                                      </p:cBhvr>
                                      <p:tavLst>
                                        <p:tav tm="0">
                                          <p:val>
                                            <p:fltVal val="-90"/>
                                          </p:val>
                                        </p:tav>
                                        <p:tav tm="100000">
                                          <p:val>
                                            <p:fltVal val="0"/>
                                          </p:val>
                                        </p:tav>
                                      </p:tavLst>
                                    </p:anim>
                                    <p:anim calcmode="lin" valueType="num">
                                      <p:cBhvr>
                                        <p:cTn id="34" dur="500" decel="50000" fill="hold">
                                          <p:stCondLst>
                                            <p:cond delay="0"/>
                                          </p:stCondLst>
                                        </p:cTn>
                                        <p:tgtEl>
                                          <p:spTgt spid="3">
                                            <p:txEl>
                                              <p:pRg st="4" end="4"/>
                                            </p:txEl>
                                          </p:spTgt>
                                        </p:tgtEl>
                                        <p:attrNameLst>
                                          <p:attrName>ppt_w</p:attrName>
                                        </p:attrNameLst>
                                      </p:cBhvr>
                                      <p:tavLst>
                                        <p:tav tm="0">
                                          <p:val>
                                            <p:strVal val="#ppt_w"/>
                                          </p:val>
                                        </p:tav>
                                        <p:tav tm="100000">
                                          <p:val>
                                            <p:strVal val="#ppt_w*.05"/>
                                          </p:val>
                                        </p:tav>
                                      </p:tavLst>
                                    </p:anim>
                                    <p:anim calcmode="lin" valueType="num">
                                      <p:cBhvr>
                                        <p:cTn id="35" dur="500" accel="50000" fill="hold">
                                          <p:stCondLst>
                                            <p:cond delay="500"/>
                                          </p:stCondLst>
                                        </p:cTn>
                                        <p:tgtEl>
                                          <p:spTgt spid="3">
                                            <p:txEl>
                                              <p:pRg st="4" end="4"/>
                                            </p:txEl>
                                          </p:spTgt>
                                        </p:tgtEl>
                                        <p:attrNameLst>
                                          <p:attrName>ppt_w</p:attrName>
                                        </p:attrNameLst>
                                      </p:cBhvr>
                                      <p:tavLst>
                                        <p:tav tm="0">
                                          <p:val>
                                            <p:strVal val="#ppt_w*.05"/>
                                          </p:val>
                                        </p:tav>
                                        <p:tav tm="100000">
                                          <p:val>
                                            <p:strVal val="#ppt_w"/>
                                          </p:val>
                                        </p:tav>
                                      </p:tavLst>
                                    </p:anim>
                                    <p:anim calcmode="lin" valueType="num">
                                      <p:cBhvr>
                                        <p:cTn id="36" dur="1000" fill="hold"/>
                                        <p:tgtEl>
                                          <p:spTgt spid="3">
                                            <p:txEl>
                                              <p:pRg st="4" end="4"/>
                                            </p:txEl>
                                          </p:spTgt>
                                        </p:tgtEl>
                                        <p:attrNameLst>
                                          <p:attrName>ppt_h</p:attrName>
                                        </p:attrNameLst>
                                      </p:cBhvr>
                                      <p:tavLst>
                                        <p:tav tm="0">
                                          <p:val>
                                            <p:strVal val="#ppt_h"/>
                                          </p:val>
                                        </p:tav>
                                        <p:tav tm="100000">
                                          <p:val>
                                            <p:strVal val="#ppt_h"/>
                                          </p:val>
                                        </p:tav>
                                      </p:tavLst>
                                    </p:anim>
                                    <p:anim calcmode="lin" valueType="num">
                                      <p:cBhvr>
                                        <p:cTn id="37" dur="500" decel="50000" fill="hold">
                                          <p:stCondLst>
                                            <p:cond delay="0"/>
                                          </p:stCondLst>
                                        </p:cTn>
                                        <p:tgtEl>
                                          <p:spTgt spid="3">
                                            <p:txEl>
                                              <p:pRg st="4" end="4"/>
                                            </p:txEl>
                                          </p:spTgt>
                                        </p:tgtEl>
                                        <p:attrNameLst>
                                          <p:attrName>ppt_x</p:attrName>
                                        </p:attrNameLst>
                                      </p:cBhvr>
                                      <p:tavLst>
                                        <p:tav tm="0">
                                          <p:val>
                                            <p:strVal val="#ppt_x+.4"/>
                                          </p:val>
                                        </p:tav>
                                        <p:tav tm="100000">
                                          <p:val>
                                            <p:strVal val="#ppt_x"/>
                                          </p:val>
                                        </p:tav>
                                      </p:tavLst>
                                    </p:anim>
                                    <p:anim calcmode="lin" valueType="num">
                                      <p:cBhvr>
                                        <p:cTn id="38" dur="500" decel="50000" fill="hold">
                                          <p:stCondLst>
                                            <p:cond delay="0"/>
                                          </p:stCondLst>
                                        </p:cTn>
                                        <p:tgtEl>
                                          <p:spTgt spid="3">
                                            <p:txEl>
                                              <p:pRg st="4" end="4"/>
                                            </p:txEl>
                                          </p:spTgt>
                                        </p:tgtEl>
                                        <p:attrNameLst>
                                          <p:attrName>ppt_y</p:attrName>
                                        </p:attrNameLst>
                                      </p:cBhvr>
                                      <p:tavLst>
                                        <p:tav tm="0">
                                          <p:val>
                                            <p:strVal val="#ppt_y-.2"/>
                                          </p:val>
                                        </p:tav>
                                        <p:tav tm="100000">
                                          <p:val>
                                            <p:strVal val="#ppt_y+.1"/>
                                          </p:val>
                                        </p:tav>
                                      </p:tavLst>
                                    </p:anim>
                                    <p:anim calcmode="lin" valueType="num">
                                      <p:cBhvr>
                                        <p:cTn id="39" dur="500" accel="50000" fill="hold">
                                          <p:stCondLst>
                                            <p:cond delay="500"/>
                                          </p:stCondLst>
                                        </p:cTn>
                                        <p:tgtEl>
                                          <p:spTgt spid="3">
                                            <p:txEl>
                                              <p:pRg st="4" end="4"/>
                                            </p:txEl>
                                          </p:spTgt>
                                        </p:tgtEl>
                                        <p:attrNameLst>
                                          <p:attrName>ppt_y</p:attrName>
                                        </p:attrNameLst>
                                      </p:cBhvr>
                                      <p:tavLst>
                                        <p:tav tm="0">
                                          <p:val>
                                            <p:strVal val="#ppt_y+.1"/>
                                          </p:val>
                                        </p:tav>
                                        <p:tav tm="100000">
                                          <p:val>
                                            <p:strVal val="#ppt_y"/>
                                          </p:val>
                                        </p:tav>
                                      </p:tavLst>
                                    </p:anim>
                                    <p:animEffect transition="in" filter="fade">
                                      <p:cBhvr>
                                        <p:cTn id="40" dur="1000" decel="50000">
                                          <p:stCondLst>
                                            <p:cond delay="0"/>
                                          </p:stCondLst>
                                        </p:cTn>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a:extLst>
              <a:ext uri="{FF2B5EF4-FFF2-40B4-BE49-F238E27FC236}">
                <a16:creationId xmlns:a16="http://schemas.microsoft.com/office/drawing/2014/main" id="{90855E50-565E-CC46-BA8B-5896A66FE00D}"/>
              </a:ext>
            </a:extLst>
          </p:cNvPr>
          <p:cNvSpPr>
            <a:spLocks noGrp="1" noChangeArrowheads="1"/>
          </p:cNvSpPr>
          <p:nvPr>
            <p:ph type="title"/>
          </p:nvPr>
        </p:nvSpPr>
        <p:spPr>
          <a:xfrm>
            <a:off x="3848100" y="282452"/>
            <a:ext cx="7772400" cy="1143000"/>
          </a:xfrm>
          <a:ln/>
        </p:spPr>
        <p:txBody>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sv-SE" altLang="sv-SE" dirty="0"/>
              <a:t>Roms samhällsklasser</a:t>
            </a:r>
          </a:p>
        </p:txBody>
      </p:sp>
      <p:sp>
        <p:nvSpPr>
          <p:cNvPr id="7170" name="AutoShape 2">
            <a:extLst>
              <a:ext uri="{FF2B5EF4-FFF2-40B4-BE49-F238E27FC236}">
                <a16:creationId xmlns:a16="http://schemas.microsoft.com/office/drawing/2014/main" id="{E02E4C0C-7FA8-7143-80A5-5A7BD3D439C7}"/>
              </a:ext>
            </a:extLst>
          </p:cNvPr>
          <p:cNvSpPr>
            <a:spLocks noChangeArrowheads="1"/>
          </p:cNvSpPr>
          <p:nvPr/>
        </p:nvSpPr>
        <p:spPr bwMode="auto">
          <a:xfrm>
            <a:off x="3771900" y="2519363"/>
            <a:ext cx="4953000" cy="3733800"/>
          </a:xfrm>
          <a:prstGeom prst="triangle">
            <a:avLst>
              <a:gd name="adj" fmla="val 50000"/>
            </a:avLst>
          </a:prstGeom>
          <a:solidFill>
            <a:srgbClr val="CCCC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p>
        </p:txBody>
      </p:sp>
      <p:sp>
        <p:nvSpPr>
          <p:cNvPr id="7171" name="Line 3">
            <a:extLst>
              <a:ext uri="{FF2B5EF4-FFF2-40B4-BE49-F238E27FC236}">
                <a16:creationId xmlns:a16="http://schemas.microsoft.com/office/drawing/2014/main" id="{4F21D17B-89FC-764C-82B3-9D7E9981A1A7}"/>
              </a:ext>
            </a:extLst>
          </p:cNvPr>
          <p:cNvSpPr>
            <a:spLocks noChangeShapeType="1"/>
          </p:cNvSpPr>
          <p:nvPr/>
        </p:nvSpPr>
        <p:spPr bwMode="auto">
          <a:xfrm>
            <a:off x="4495800" y="4419600"/>
            <a:ext cx="3276600" cy="1588"/>
          </a:xfrm>
          <a:prstGeom prst="line">
            <a:avLst/>
          </a:prstGeom>
          <a:noFill/>
          <a:ln w="9360">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sv-SE"/>
          </a:p>
        </p:txBody>
      </p:sp>
      <p:sp>
        <p:nvSpPr>
          <p:cNvPr id="7172" name="Line 4">
            <a:extLst>
              <a:ext uri="{FF2B5EF4-FFF2-40B4-BE49-F238E27FC236}">
                <a16:creationId xmlns:a16="http://schemas.microsoft.com/office/drawing/2014/main" id="{757B8B3D-97EB-D34E-9854-E9CD64CD4C43}"/>
              </a:ext>
            </a:extLst>
          </p:cNvPr>
          <p:cNvSpPr>
            <a:spLocks noChangeShapeType="1"/>
          </p:cNvSpPr>
          <p:nvPr/>
        </p:nvSpPr>
        <p:spPr bwMode="auto">
          <a:xfrm>
            <a:off x="5410200" y="3124200"/>
            <a:ext cx="1447800" cy="1588"/>
          </a:xfrm>
          <a:prstGeom prst="line">
            <a:avLst/>
          </a:prstGeom>
          <a:noFill/>
          <a:ln w="9360">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sv-SE"/>
          </a:p>
        </p:txBody>
      </p:sp>
      <p:sp>
        <p:nvSpPr>
          <p:cNvPr id="7173" name="Text Box 5">
            <a:extLst>
              <a:ext uri="{FF2B5EF4-FFF2-40B4-BE49-F238E27FC236}">
                <a16:creationId xmlns:a16="http://schemas.microsoft.com/office/drawing/2014/main" id="{97D77A02-5492-4640-B77C-3633470AF441}"/>
              </a:ext>
            </a:extLst>
          </p:cNvPr>
          <p:cNvSpPr txBox="1">
            <a:spLocks noChangeArrowheads="1"/>
          </p:cNvSpPr>
          <p:nvPr/>
        </p:nvSpPr>
        <p:spPr bwMode="auto">
          <a:xfrm>
            <a:off x="5638800" y="5029201"/>
            <a:ext cx="831850" cy="3984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5pPr>
            <a:lvl6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6pPr>
            <a:lvl7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7pPr>
            <a:lvl8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8pPr>
            <a:lvl9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9pPr>
          </a:lstStyle>
          <a:p>
            <a:r>
              <a:rPr lang="sv-SE" altLang="sv-SE" sz="2000"/>
              <a:t>Slavar</a:t>
            </a:r>
          </a:p>
        </p:txBody>
      </p:sp>
      <p:sp>
        <p:nvSpPr>
          <p:cNvPr id="7174" name="Text Box 6">
            <a:extLst>
              <a:ext uri="{FF2B5EF4-FFF2-40B4-BE49-F238E27FC236}">
                <a16:creationId xmlns:a16="http://schemas.microsoft.com/office/drawing/2014/main" id="{1C9AB214-EE3B-AA4B-A10D-91E56DF382FA}"/>
              </a:ext>
            </a:extLst>
          </p:cNvPr>
          <p:cNvSpPr txBox="1">
            <a:spLocks noChangeArrowheads="1"/>
          </p:cNvSpPr>
          <p:nvPr/>
        </p:nvSpPr>
        <p:spPr bwMode="auto">
          <a:xfrm>
            <a:off x="5561013" y="3733801"/>
            <a:ext cx="1016000" cy="3984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5pPr>
            <a:lvl6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6pPr>
            <a:lvl7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7pPr>
            <a:lvl8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8pPr>
            <a:lvl9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9pPr>
          </a:lstStyle>
          <a:p>
            <a:r>
              <a:rPr lang="sv-SE" altLang="sv-SE" sz="2000"/>
              <a:t>Plebejer</a:t>
            </a:r>
          </a:p>
        </p:txBody>
      </p:sp>
      <p:sp>
        <p:nvSpPr>
          <p:cNvPr id="7175" name="Text Box 7">
            <a:extLst>
              <a:ext uri="{FF2B5EF4-FFF2-40B4-BE49-F238E27FC236}">
                <a16:creationId xmlns:a16="http://schemas.microsoft.com/office/drawing/2014/main" id="{A58083E8-7A2D-AA48-B639-0689E0A3A3EF}"/>
              </a:ext>
            </a:extLst>
          </p:cNvPr>
          <p:cNvSpPr txBox="1">
            <a:spLocks noChangeArrowheads="1"/>
          </p:cNvSpPr>
          <p:nvPr/>
        </p:nvSpPr>
        <p:spPr bwMode="auto">
          <a:xfrm>
            <a:off x="5638800" y="2743201"/>
            <a:ext cx="1041400" cy="3984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5pPr>
            <a:lvl6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6pPr>
            <a:lvl7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7pPr>
            <a:lvl8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8pPr>
            <a:lvl9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9pPr>
          </a:lstStyle>
          <a:p>
            <a:r>
              <a:rPr lang="sv-SE" altLang="sv-SE" sz="2000"/>
              <a:t>Patricier</a:t>
            </a:r>
          </a:p>
        </p:txBody>
      </p:sp>
      <p:sp>
        <p:nvSpPr>
          <p:cNvPr id="7176" name="AutoShape 8">
            <a:extLst>
              <a:ext uri="{FF2B5EF4-FFF2-40B4-BE49-F238E27FC236}">
                <a16:creationId xmlns:a16="http://schemas.microsoft.com/office/drawing/2014/main" id="{06986842-7797-4E45-BDF0-19670462180F}"/>
              </a:ext>
            </a:extLst>
          </p:cNvPr>
          <p:cNvSpPr>
            <a:spLocks/>
          </p:cNvSpPr>
          <p:nvPr/>
        </p:nvSpPr>
        <p:spPr bwMode="auto">
          <a:xfrm>
            <a:off x="2895600" y="1905000"/>
            <a:ext cx="609600" cy="3810000"/>
          </a:xfrm>
          <a:prstGeom prst="leftBrace">
            <a:avLst>
              <a:gd name="adj1" fmla="val 52083"/>
              <a:gd name="adj2" fmla="val 50000"/>
            </a:avLst>
          </a:prstGeom>
          <a:noFill/>
          <a:ln w="9360">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p>
        </p:txBody>
      </p:sp>
      <p:sp>
        <p:nvSpPr>
          <p:cNvPr id="7177" name="Text Box 9">
            <a:extLst>
              <a:ext uri="{FF2B5EF4-FFF2-40B4-BE49-F238E27FC236}">
                <a16:creationId xmlns:a16="http://schemas.microsoft.com/office/drawing/2014/main" id="{155101A5-E6C8-0246-BEFE-775D651A9B18}"/>
              </a:ext>
            </a:extLst>
          </p:cNvPr>
          <p:cNvSpPr txBox="1">
            <a:spLocks noChangeArrowheads="1"/>
          </p:cNvSpPr>
          <p:nvPr/>
        </p:nvSpPr>
        <p:spPr bwMode="auto">
          <a:xfrm>
            <a:off x="2362201" y="228600"/>
            <a:ext cx="244475" cy="60038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5pPr>
            <a:lvl6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6pPr>
            <a:lvl7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7pPr>
            <a:lvl8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8pPr>
            <a:lvl9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9pPr>
          </a:lstStyle>
          <a:p>
            <a:r>
              <a:rPr lang="sv-SE" altLang="sv-SE" sz="1600"/>
              <a:t>Patron - klientförhållande</a:t>
            </a:r>
          </a:p>
        </p:txBody>
      </p:sp>
    </p:spTree>
  </p:cSld>
  <p:clrMapOvr>
    <a:masterClrMapping/>
  </p:clrMapOvr>
  <p:transition spd="slow">
    <p:random/>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1">
            <a:extLst>
              <a:ext uri="{FF2B5EF4-FFF2-40B4-BE49-F238E27FC236}">
                <a16:creationId xmlns:a16="http://schemas.microsoft.com/office/drawing/2014/main" id="{F3412630-EDA4-FE45-94F5-2B91D1861F31}"/>
              </a:ext>
            </a:extLst>
          </p:cNvPr>
          <p:cNvSpPr>
            <a:spLocks noGrp="1" noChangeArrowheads="1"/>
          </p:cNvSpPr>
          <p:nvPr>
            <p:ph type="title"/>
          </p:nvPr>
        </p:nvSpPr>
        <p:spPr>
          <a:xfrm>
            <a:off x="2209800" y="304800"/>
            <a:ext cx="3653118" cy="519953"/>
          </a:xfrm>
          <a:ln/>
        </p:spPr>
        <p:txBody>
          <a:bodyPr>
            <a:normAutofit fontScale="90000"/>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sv-SE" altLang="sv-SE" sz="3200" dirty="0"/>
              <a:t>Hur Rom styrdes</a:t>
            </a:r>
          </a:p>
        </p:txBody>
      </p:sp>
      <p:sp>
        <p:nvSpPr>
          <p:cNvPr id="8194" name="AutoShape 2">
            <a:extLst>
              <a:ext uri="{FF2B5EF4-FFF2-40B4-BE49-F238E27FC236}">
                <a16:creationId xmlns:a16="http://schemas.microsoft.com/office/drawing/2014/main" id="{BA0DC47E-1E87-F042-8D37-D8F651D6F9EB}"/>
              </a:ext>
            </a:extLst>
          </p:cNvPr>
          <p:cNvSpPr>
            <a:spLocks noChangeArrowheads="1"/>
          </p:cNvSpPr>
          <p:nvPr/>
        </p:nvSpPr>
        <p:spPr bwMode="auto">
          <a:xfrm>
            <a:off x="2805953" y="900952"/>
            <a:ext cx="8382000" cy="3366248"/>
          </a:xfrm>
          <a:prstGeom prst="downArrowCallout">
            <a:avLst>
              <a:gd name="adj1" fmla="val 6078"/>
              <a:gd name="adj2" fmla="val 22793"/>
              <a:gd name="adj3" fmla="val 31361"/>
              <a:gd name="adj4" fmla="val 61597"/>
            </a:avLst>
          </a:prstGeom>
          <a:solidFill>
            <a:srgbClr val="CCCC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5pPr>
            <a:lvl6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6pPr>
            <a:lvl7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7pPr>
            <a:lvl8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8pPr>
            <a:lvl9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9pPr>
          </a:lstStyle>
          <a:p>
            <a:pPr algn="ctr"/>
            <a:r>
              <a:rPr lang="sv-SE" altLang="sv-SE" sz="1800" dirty="0">
                <a:latin typeface="Comic Sans MS" panose="030F0902030302020204" pitchFamily="66" charset="0"/>
              </a:rPr>
              <a:t>2 Konsuler</a:t>
            </a:r>
          </a:p>
          <a:p>
            <a:pPr algn="ctr">
              <a:buFont typeface="Times New Roman" panose="02020603050405020304" pitchFamily="18" charset="0"/>
              <a:buChar char="-"/>
            </a:pPr>
            <a:r>
              <a:rPr lang="sv-SE" altLang="sv-SE" sz="1800" dirty="0">
                <a:latin typeface="Comic Sans MS" panose="030F0902030302020204" pitchFamily="66" charset="0"/>
              </a:rPr>
              <a:t>De var Patricier ur Senaten, valdes på ett år i taget</a:t>
            </a:r>
          </a:p>
          <a:p>
            <a:pPr algn="ctr">
              <a:buFont typeface="Times New Roman" panose="02020603050405020304" pitchFamily="18" charset="0"/>
              <a:buChar char="-"/>
            </a:pPr>
            <a:r>
              <a:rPr lang="sv-SE" altLang="sv-SE" sz="1800" dirty="0">
                <a:latin typeface="Comic Sans MS" panose="030F0902030302020204" pitchFamily="66" charset="0"/>
              </a:rPr>
              <a:t>De hade lika stor makt</a:t>
            </a:r>
          </a:p>
          <a:p>
            <a:pPr algn="ctr">
              <a:buFont typeface="Times New Roman" panose="02020603050405020304" pitchFamily="18" charset="0"/>
              <a:buChar char="-"/>
            </a:pPr>
            <a:r>
              <a:rPr lang="sv-SE" altLang="sv-SE" sz="1800" dirty="0">
                <a:latin typeface="Comic Sans MS" panose="030F0902030302020204" pitchFamily="66" charset="0"/>
              </a:rPr>
              <a:t>Stiftade lagarna som skulle gälla i Rom</a:t>
            </a:r>
          </a:p>
          <a:p>
            <a:pPr algn="ctr">
              <a:buFont typeface="Times New Roman" panose="02020603050405020304" pitchFamily="18" charset="0"/>
              <a:buChar char="-"/>
            </a:pPr>
            <a:r>
              <a:rPr lang="sv-SE" altLang="sv-SE" sz="1800" dirty="0">
                <a:latin typeface="Comic Sans MS" panose="030F0902030302020204" pitchFamily="66" charset="0"/>
              </a:rPr>
              <a:t>Styrde regeringen och armén</a:t>
            </a:r>
          </a:p>
          <a:p>
            <a:pPr algn="ctr"/>
            <a:r>
              <a:rPr lang="sv-SE" altLang="sv-SE" sz="1800" dirty="0">
                <a:latin typeface="Comic Sans MS" panose="030F0902030302020204" pitchFamily="66" charset="0"/>
              </a:rPr>
              <a:t>*Vid kris kunde en av dem utses till diktator på max 6 månader</a:t>
            </a:r>
          </a:p>
        </p:txBody>
      </p:sp>
      <p:sp>
        <p:nvSpPr>
          <p:cNvPr id="8195" name="AutoShape 3">
            <a:extLst>
              <a:ext uri="{FF2B5EF4-FFF2-40B4-BE49-F238E27FC236}">
                <a16:creationId xmlns:a16="http://schemas.microsoft.com/office/drawing/2014/main" id="{12A77781-AB46-4B4F-84B5-C6F229BF4C89}"/>
              </a:ext>
            </a:extLst>
          </p:cNvPr>
          <p:cNvSpPr>
            <a:spLocks noChangeArrowheads="1"/>
          </p:cNvSpPr>
          <p:nvPr/>
        </p:nvSpPr>
        <p:spPr bwMode="auto">
          <a:xfrm>
            <a:off x="4361329" y="4141694"/>
            <a:ext cx="4356847" cy="990600"/>
          </a:xfrm>
          <a:prstGeom prst="cube">
            <a:avLst>
              <a:gd name="adj" fmla="val 25000"/>
            </a:avLst>
          </a:prstGeom>
          <a:solidFill>
            <a:srgbClr val="CCCC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p>
        </p:txBody>
      </p:sp>
      <p:sp>
        <p:nvSpPr>
          <p:cNvPr id="8196" name="Text Box 4">
            <a:extLst>
              <a:ext uri="{FF2B5EF4-FFF2-40B4-BE49-F238E27FC236}">
                <a16:creationId xmlns:a16="http://schemas.microsoft.com/office/drawing/2014/main" id="{2EE26250-C870-6149-8097-FDD6618A75C1}"/>
              </a:ext>
            </a:extLst>
          </p:cNvPr>
          <p:cNvSpPr txBox="1">
            <a:spLocks noChangeArrowheads="1"/>
          </p:cNvSpPr>
          <p:nvPr/>
        </p:nvSpPr>
        <p:spPr bwMode="auto">
          <a:xfrm>
            <a:off x="4884738" y="4419601"/>
            <a:ext cx="3076781" cy="58695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5pPr>
            <a:lvl6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6pPr>
            <a:lvl7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7pPr>
            <a:lvl8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8pPr>
            <a:lvl9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9pPr>
          </a:lstStyle>
          <a:p>
            <a:r>
              <a:rPr lang="sv-SE" altLang="sv-SE" sz="1600" dirty="0"/>
              <a:t>            </a:t>
            </a:r>
            <a:r>
              <a:rPr lang="sv-SE" altLang="sv-SE" sz="1600" dirty="0">
                <a:latin typeface="Comic Sans MS" panose="030F0902030302020204" pitchFamily="66" charset="0"/>
              </a:rPr>
              <a:t>Senaten</a:t>
            </a:r>
          </a:p>
          <a:p>
            <a:r>
              <a:rPr lang="sv-SE" altLang="sv-SE" sz="1600" dirty="0">
                <a:latin typeface="Comic Sans MS" panose="030F0902030302020204" pitchFamily="66" charset="0"/>
              </a:rPr>
              <a:t>- 300 Patricier valda på livstid</a:t>
            </a:r>
          </a:p>
        </p:txBody>
      </p:sp>
      <p:sp>
        <p:nvSpPr>
          <p:cNvPr id="8197" name="AutoShape 5">
            <a:extLst>
              <a:ext uri="{FF2B5EF4-FFF2-40B4-BE49-F238E27FC236}">
                <a16:creationId xmlns:a16="http://schemas.microsoft.com/office/drawing/2014/main" id="{2A0E94D1-629B-DB46-B543-2C62FEC404E2}"/>
              </a:ext>
            </a:extLst>
          </p:cNvPr>
          <p:cNvSpPr>
            <a:spLocks noChangeArrowheads="1"/>
          </p:cNvSpPr>
          <p:nvPr/>
        </p:nvSpPr>
        <p:spPr bwMode="auto">
          <a:xfrm>
            <a:off x="5715001" y="5029200"/>
            <a:ext cx="485775" cy="304800"/>
          </a:xfrm>
          <a:prstGeom prst="downArrow">
            <a:avLst>
              <a:gd name="adj1" fmla="val 50000"/>
              <a:gd name="adj2" fmla="val 25000"/>
            </a:avLst>
          </a:prstGeom>
          <a:solidFill>
            <a:srgbClr val="CCCC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sv-SE"/>
          </a:p>
        </p:txBody>
      </p:sp>
      <p:sp>
        <p:nvSpPr>
          <p:cNvPr id="8198" name="AutoShape 6">
            <a:extLst>
              <a:ext uri="{FF2B5EF4-FFF2-40B4-BE49-F238E27FC236}">
                <a16:creationId xmlns:a16="http://schemas.microsoft.com/office/drawing/2014/main" id="{02D71D18-2E3B-564B-AAE0-30E0A903B593}"/>
              </a:ext>
            </a:extLst>
          </p:cNvPr>
          <p:cNvSpPr>
            <a:spLocks noChangeArrowheads="1"/>
          </p:cNvSpPr>
          <p:nvPr/>
        </p:nvSpPr>
        <p:spPr bwMode="auto">
          <a:xfrm>
            <a:off x="2286000" y="5410199"/>
            <a:ext cx="7467600" cy="1313329"/>
          </a:xfrm>
          <a:prstGeom prst="cube">
            <a:avLst>
              <a:gd name="adj" fmla="val 25000"/>
            </a:avLst>
          </a:prstGeom>
          <a:solidFill>
            <a:srgbClr val="CCCC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5pPr>
            <a:lvl6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6pPr>
            <a:lvl7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7pPr>
            <a:lvl8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8pPr>
            <a:lvl9pPr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Times New Roman" panose="02020603050405020304" pitchFamily="18" charset="0"/>
                <a:cs typeface="Lucida Sans Unicode" panose="020B0602030504020204" pitchFamily="34" charset="0"/>
              </a:defRPr>
            </a:lvl9pPr>
          </a:lstStyle>
          <a:p>
            <a:pPr algn="ctr"/>
            <a:r>
              <a:rPr lang="sv-SE" altLang="sv-SE" sz="1600" dirty="0">
                <a:latin typeface="Comic Sans MS" panose="030F0902030302020204" pitchFamily="66" charset="0"/>
              </a:rPr>
              <a:t>Folkförsamlingen</a:t>
            </a:r>
          </a:p>
          <a:p>
            <a:pPr algn="ctr">
              <a:buFont typeface="Times New Roman" panose="02020603050405020304" pitchFamily="18" charset="0"/>
              <a:buChar char="-"/>
            </a:pPr>
            <a:r>
              <a:rPr lang="sv-SE" altLang="sv-SE" sz="1600" dirty="0">
                <a:latin typeface="Comic Sans MS" panose="030F0902030302020204" pitchFamily="66" charset="0"/>
              </a:rPr>
              <a:t>Hit valdes 10 Tribuner som representerade Plebejerna</a:t>
            </a:r>
          </a:p>
          <a:p>
            <a:pPr algn="ctr">
              <a:buFont typeface="Times New Roman" panose="02020603050405020304" pitchFamily="18" charset="0"/>
              <a:buChar char="-"/>
            </a:pPr>
            <a:r>
              <a:rPr lang="sv-SE" altLang="sv-SE" sz="1600" dirty="0">
                <a:latin typeface="Comic Sans MS" panose="030F0902030302020204" pitchFamily="66" charset="0"/>
              </a:rPr>
              <a:t>Här godkände man besluten som togs i Senaten, men egentligen hade dessa ingen makt</a:t>
            </a: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8194">
                                            <p:txEl>
                                              <p:pRg st="1" end="1"/>
                                            </p:txEl>
                                          </p:spTgt>
                                        </p:tgtEl>
                                        <p:attrNameLst>
                                          <p:attrName>style.visibility</p:attrName>
                                        </p:attrNameLst>
                                      </p:cBhvr>
                                      <p:to>
                                        <p:strVal val="visible"/>
                                      </p:to>
                                    </p:set>
                                    <p:animEffect transition="in" filter="circle(in)">
                                      <p:cBhvr>
                                        <p:cTn id="7" dur="2000"/>
                                        <p:tgtEl>
                                          <p:spTgt spid="819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8194">
                                            <p:txEl>
                                              <p:pRg st="2" end="2"/>
                                            </p:txEl>
                                          </p:spTgt>
                                        </p:tgtEl>
                                        <p:attrNameLst>
                                          <p:attrName>style.visibility</p:attrName>
                                        </p:attrNameLst>
                                      </p:cBhvr>
                                      <p:to>
                                        <p:strVal val="visible"/>
                                      </p:to>
                                    </p:set>
                                    <p:animEffect transition="in" filter="circle(in)">
                                      <p:cBhvr>
                                        <p:cTn id="12" dur="2000"/>
                                        <p:tgtEl>
                                          <p:spTgt spid="819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8194">
                                            <p:txEl>
                                              <p:pRg st="3" end="3"/>
                                            </p:txEl>
                                          </p:spTgt>
                                        </p:tgtEl>
                                        <p:attrNameLst>
                                          <p:attrName>style.visibility</p:attrName>
                                        </p:attrNameLst>
                                      </p:cBhvr>
                                      <p:to>
                                        <p:strVal val="visible"/>
                                      </p:to>
                                    </p:set>
                                    <p:animEffect transition="in" filter="circle(in)">
                                      <p:cBhvr>
                                        <p:cTn id="17" dur="2000"/>
                                        <p:tgtEl>
                                          <p:spTgt spid="819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8194">
                                            <p:txEl>
                                              <p:pRg st="4" end="4"/>
                                            </p:txEl>
                                          </p:spTgt>
                                        </p:tgtEl>
                                        <p:attrNameLst>
                                          <p:attrName>style.visibility</p:attrName>
                                        </p:attrNameLst>
                                      </p:cBhvr>
                                      <p:to>
                                        <p:strVal val="visible"/>
                                      </p:to>
                                    </p:set>
                                    <p:animEffect transition="in" filter="circle(in)">
                                      <p:cBhvr>
                                        <p:cTn id="22" dur="2000"/>
                                        <p:tgtEl>
                                          <p:spTgt spid="819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nodeType="clickEffect">
                                  <p:stCondLst>
                                    <p:cond delay="0"/>
                                  </p:stCondLst>
                                  <p:childTnLst>
                                    <p:set>
                                      <p:cBhvr>
                                        <p:cTn id="26" dur="1" fill="hold">
                                          <p:stCondLst>
                                            <p:cond delay="0"/>
                                          </p:stCondLst>
                                        </p:cTn>
                                        <p:tgtEl>
                                          <p:spTgt spid="8194">
                                            <p:txEl>
                                              <p:pRg st="5" end="5"/>
                                            </p:txEl>
                                          </p:spTgt>
                                        </p:tgtEl>
                                        <p:attrNameLst>
                                          <p:attrName>style.visibility</p:attrName>
                                        </p:attrNameLst>
                                      </p:cBhvr>
                                      <p:to>
                                        <p:strVal val="visible"/>
                                      </p:to>
                                    </p:set>
                                    <p:animEffect transition="in" filter="strips(downLeft)">
                                      <p:cBhvr>
                                        <p:cTn id="27" dur="500"/>
                                        <p:tgtEl>
                                          <p:spTgt spid="8194">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8196">
                                            <p:txEl>
                                              <p:pRg st="1" end="1"/>
                                            </p:txEl>
                                          </p:spTgt>
                                        </p:tgtEl>
                                        <p:attrNameLst>
                                          <p:attrName>style.visibility</p:attrName>
                                        </p:attrNameLst>
                                      </p:cBhvr>
                                      <p:to>
                                        <p:strVal val="visible"/>
                                      </p:to>
                                    </p:set>
                                    <p:animEffect transition="in" filter="circle(in)">
                                      <p:cBhvr>
                                        <p:cTn id="32" dur="2000"/>
                                        <p:tgtEl>
                                          <p:spTgt spid="8196">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8198">
                                            <p:txEl>
                                              <p:pRg st="1" end="1"/>
                                            </p:txEl>
                                          </p:spTgt>
                                        </p:tgtEl>
                                        <p:attrNameLst>
                                          <p:attrName>style.visibility</p:attrName>
                                        </p:attrNameLst>
                                      </p:cBhvr>
                                      <p:to>
                                        <p:strVal val="visible"/>
                                      </p:to>
                                    </p:set>
                                    <p:animEffect transition="in" filter="circle(in)">
                                      <p:cBhvr>
                                        <p:cTn id="37" dur="2000"/>
                                        <p:tgtEl>
                                          <p:spTgt spid="8198">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8198">
                                            <p:txEl>
                                              <p:pRg st="2" end="2"/>
                                            </p:txEl>
                                          </p:spTgt>
                                        </p:tgtEl>
                                        <p:attrNameLst>
                                          <p:attrName>style.visibility</p:attrName>
                                        </p:attrNameLst>
                                      </p:cBhvr>
                                      <p:to>
                                        <p:strVal val="visible"/>
                                      </p:to>
                                    </p:set>
                                    <p:animEffect transition="in" filter="circle(in)">
                                      <p:cBhvr>
                                        <p:cTn id="42" dur="2000"/>
                                        <p:tgtEl>
                                          <p:spTgt spid="819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1">
            <a:extLst>
              <a:ext uri="{FF2B5EF4-FFF2-40B4-BE49-F238E27FC236}">
                <a16:creationId xmlns:a16="http://schemas.microsoft.com/office/drawing/2014/main" id="{7A775AAE-1486-C745-868E-684DA3F701B7}"/>
              </a:ext>
            </a:extLst>
          </p:cNvPr>
          <p:cNvSpPr>
            <a:spLocks noGrp="1" noChangeArrowheads="1"/>
          </p:cNvSpPr>
          <p:nvPr>
            <p:ph type="title"/>
          </p:nvPr>
        </p:nvSpPr>
        <p:spPr>
          <a:xfrm>
            <a:off x="2209800" y="609600"/>
            <a:ext cx="7772400" cy="1143000"/>
          </a:xfrm>
          <a:ln/>
        </p:spPr>
        <p:txBody>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sv-SE" altLang="sv-SE"/>
              <a:t>En annan viktig maktfaktor</a:t>
            </a:r>
          </a:p>
        </p:txBody>
      </p:sp>
      <p:sp>
        <p:nvSpPr>
          <p:cNvPr id="9218" name="Rectangle 2">
            <a:extLst>
              <a:ext uri="{FF2B5EF4-FFF2-40B4-BE49-F238E27FC236}">
                <a16:creationId xmlns:a16="http://schemas.microsoft.com/office/drawing/2014/main" id="{71EA4C40-7D0A-334E-BB22-9442BAB36F0C}"/>
              </a:ext>
            </a:extLst>
          </p:cNvPr>
          <p:cNvSpPr>
            <a:spLocks noGrp="1" noChangeArrowheads="1"/>
          </p:cNvSpPr>
          <p:nvPr>
            <p:ph type="body" idx="1"/>
          </p:nvPr>
        </p:nvSpPr>
        <p:spPr>
          <a:xfrm>
            <a:off x="6172200" y="1488141"/>
            <a:ext cx="5481918" cy="4607859"/>
          </a:xfrm>
          <a:ln/>
        </p:spPr>
        <p:txBody>
          <a:bodyPr>
            <a:normAutofit/>
          </a:bodyPr>
          <a:lstStyle/>
          <a:p>
            <a:pPr>
              <a:spcBef>
                <a:spcPts val="70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sv-SE" altLang="sv-SE" sz="2800" dirty="0">
                <a:latin typeface="Comic Sans MS" panose="030F0902030302020204" pitchFamily="66" charset="0"/>
              </a:rPr>
              <a:t>Armén</a:t>
            </a:r>
          </a:p>
          <a:p>
            <a:pPr>
              <a:spcBef>
                <a:spcPts val="600"/>
              </a:spcBef>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sv-SE" altLang="sv-SE" sz="2400" dirty="0">
                <a:latin typeface="Comic Sans MS" panose="030F0902030302020204" pitchFamily="66" charset="0"/>
              </a:rPr>
              <a:t>Dess uppgift var att dels skydda Rom från överfall och dels att erövra nya områden i krig</a:t>
            </a:r>
          </a:p>
          <a:p>
            <a:pPr marL="0" indent="0">
              <a:spcBef>
                <a:spcPts val="60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endParaRPr lang="sv-SE" altLang="sv-SE" sz="2400" dirty="0">
              <a:latin typeface="Comic Sans MS" panose="030F0902030302020204" pitchFamily="66" charset="0"/>
            </a:endParaRPr>
          </a:p>
          <a:p>
            <a:pPr>
              <a:spcBef>
                <a:spcPts val="600"/>
              </a:spcBef>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sv-SE" altLang="sv-SE" sz="2400" dirty="0">
                <a:latin typeface="Comic Sans MS" panose="030F0902030302020204" pitchFamily="66" charset="0"/>
              </a:rPr>
              <a:t>Till en början var det bara Patricier som fick ingå i armén</a:t>
            </a:r>
          </a:p>
          <a:p>
            <a:pPr>
              <a:spcBef>
                <a:spcPts val="600"/>
              </a:spcBef>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endParaRPr lang="sv-SE" altLang="sv-SE" sz="2400" dirty="0">
              <a:latin typeface="Comic Sans MS" panose="030F0902030302020204" pitchFamily="66" charset="0"/>
            </a:endParaRPr>
          </a:p>
          <a:p>
            <a:pPr>
              <a:spcBef>
                <a:spcPts val="600"/>
              </a:spcBef>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sv-SE" altLang="sv-SE" sz="2400" dirty="0">
                <a:latin typeface="Comic Sans MS" panose="030F0902030302020204" pitchFamily="66" charset="0"/>
              </a:rPr>
              <a:t>Senaten bad Plebejerna om hjälp</a:t>
            </a:r>
          </a:p>
        </p:txBody>
      </p:sp>
      <p:pic>
        <p:nvPicPr>
          <p:cNvPr id="1026" name="Picture 2" descr="4-6 Life in the Roman Army - YouTube">
            <a:extLst>
              <a:ext uri="{FF2B5EF4-FFF2-40B4-BE49-F238E27FC236}">
                <a16:creationId xmlns:a16="http://schemas.microsoft.com/office/drawing/2014/main" id="{0C43E1AD-B4FA-862B-D644-43F072954A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7882" y="1678640"/>
            <a:ext cx="5304616" cy="422685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nodeType="clickEffect">
                                  <p:stCondLst>
                                    <p:cond delay="0"/>
                                  </p:stCondLst>
                                  <p:iterate type="lt">
                                    <p:tmPct val="10000"/>
                                  </p:iterate>
                                  <p:childTnLst>
                                    <p:set>
                                      <p:cBhvr>
                                        <p:cTn id="6" dur="1" fill="hold">
                                          <p:stCondLst>
                                            <p:cond delay="0"/>
                                          </p:stCondLst>
                                        </p:cTn>
                                        <p:tgtEl>
                                          <p:spTgt spid="9218">
                                            <p:txEl>
                                              <p:pRg st="1" end="1"/>
                                            </p:txEl>
                                          </p:spTgt>
                                        </p:tgtEl>
                                        <p:attrNameLst>
                                          <p:attrName>style.visibility</p:attrName>
                                        </p:attrNameLst>
                                      </p:cBhvr>
                                      <p:to>
                                        <p:strVal val="visible"/>
                                      </p:to>
                                    </p:set>
                                    <p:anim by="(-#ppt_w*2)" calcmode="lin" valueType="num">
                                      <p:cBhvr rctx="PPT">
                                        <p:cTn id="7" dur="500" autoRev="1" fill="hold">
                                          <p:stCondLst>
                                            <p:cond delay="0"/>
                                          </p:stCondLst>
                                        </p:cTn>
                                        <p:tgtEl>
                                          <p:spTgt spid="9218">
                                            <p:txEl>
                                              <p:pRg st="1" end="1"/>
                                            </p:txEl>
                                          </p:spTgt>
                                        </p:tgtEl>
                                        <p:attrNameLst>
                                          <p:attrName>ppt_w</p:attrName>
                                        </p:attrNameLst>
                                      </p:cBhvr>
                                    </p:anim>
                                    <p:anim by="(#ppt_w*0.50)" calcmode="lin" valueType="num">
                                      <p:cBhvr>
                                        <p:cTn id="8" dur="500" decel="50000" autoRev="1" fill="hold">
                                          <p:stCondLst>
                                            <p:cond delay="0"/>
                                          </p:stCondLst>
                                        </p:cTn>
                                        <p:tgtEl>
                                          <p:spTgt spid="9218">
                                            <p:txEl>
                                              <p:pRg st="1" end="1"/>
                                            </p:txEl>
                                          </p:spTgt>
                                        </p:tgtEl>
                                        <p:attrNameLst>
                                          <p:attrName>ppt_x</p:attrName>
                                        </p:attrNameLst>
                                      </p:cBhvr>
                                    </p:anim>
                                    <p:anim from="(-#ppt_h/2)" to="(#ppt_y)" calcmode="lin" valueType="num">
                                      <p:cBhvr>
                                        <p:cTn id="9" dur="1000" fill="hold">
                                          <p:stCondLst>
                                            <p:cond delay="0"/>
                                          </p:stCondLst>
                                        </p:cTn>
                                        <p:tgtEl>
                                          <p:spTgt spid="9218">
                                            <p:txEl>
                                              <p:pRg st="1" end="1"/>
                                            </p:txEl>
                                          </p:spTgt>
                                        </p:tgtEl>
                                        <p:attrNameLst>
                                          <p:attrName>ppt_y</p:attrName>
                                        </p:attrNameLst>
                                      </p:cBhvr>
                                    </p:anim>
                                    <p:animRot by="21600000">
                                      <p:cBhvr>
                                        <p:cTn id="10" dur="1000" fill="hold">
                                          <p:stCondLst>
                                            <p:cond delay="0"/>
                                          </p:stCondLst>
                                        </p:cTn>
                                        <p:tgtEl>
                                          <p:spTgt spid="9218">
                                            <p:txEl>
                                              <p:pRg st="1" end="1"/>
                                            </p:txEl>
                                          </p:spTgt>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9218">
                                            <p:txEl>
                                              <p:pRg st="3" end="3"/>
                                            </p:txEl>
                                          </p:spTgt>
                                        </p:tgtEl>
                                        <p:attrNameLst>
                                          <p:attrName>style.visibility</p:attrName>
                                        </p:attrNameLst>
                                      </p:cBhvr>
                                      <p:to>
                                        <p:strVal val="visible"/>
                                      </p:to>
                                    </p:set>
                                    <p:anim by="(-#ppt_w*2)" calcmode="lin" valueType="num">
                                      <p:cBhvr rctx="PPT">
                                        <p:cTn id="15" dur="500" autoRev="1" fill="hold">
                                          <p:stCondLst>
                                            <p:cond delay="0"/>
                                          </p:stCondLst>
                                        </p:cTn>
                                        <p:tgtEl>
                                          <p:spTgt spid="9218">
                                            <p:txEl>
                                              <p:pRg st="3" end="3"/>
                                            </p:txEl>
                                          </p:spTgt>
                                        </p:tgtEl>
                                        <p:attrNameLst>
                                          <p:attrName>ppt_w</p:attrName>
                                        </p:attrNameLst>
                                      </p:cBhvr>
                                    </p:anim>
                                    <p:anim by="(#ppt_w*0.50)" calcmode="lin" valueType="num">
                                      <p:cBhvr>
                                        <p:cTn id="16" dur="500" decel="50000" autoRev="1" fill="hold">
                                          <p:stCondLst>
                                            <p:cond delay="0"/>
                                          </p:stCondLst>
                                        </p:cTn>
                                        <p:tgtEl>
                                          <p:spTgt spid="9218">
                                            <p:txEl>
                                              <p:pRg st="3" end="3"/>
                                            </p:txEl>
                                          </p:spTgt>
                                        </p:tgtEl>
                                        <p:attrNameLst>
                                          <p:attrName>ppt_x</p:attrName>
                                        </p:attrNameLst>
                                      </p:cBhvr>
                                    </p:anim>
                                    <p:anim from="(-#ppt_h/2)" to="(#ppt_y)" calcmode="lin" valueType="num">
                                      <p:cBhvr>
                                        <p:cTn id="17" dur="1000" fill="hold">
                                          <p:stCondLst>
                                            <p:cond delay="0"/>
                                          </p:stCondLst>
                                        </p:cTn>
                                        <p:tgtEl>
                                          <p:spTgt spid="9218">
                                            <p:txEl>
                                              <p:pRg st="3" end="3"/>
                                            </p:txEl>
                                          </p:spTgt>
                                        </p:tgtEl>
                                        <p:attrNameLst>
                                          <p:attrName>ppt_y</p:attrName>
                                        </p:attrNameLst>
                                      </p:cBhvr>
                                    </p:anim>
                                    <p:animRot by="21600000">
                                      <p:cBhvr>
                                        <p:cTn id="18" dur="1000" fill="hold">
                                          <p:stCondLst>
                                            <p:cond delay="0"/>
                                          </p:stCondLst>
                                        </p:cTn>
                                        <p:tgtEl>
                                          <p:spTgt spid="9218">
                                            <p:txEl>
                                              <p:pRg st="3" end="3"/>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56" presetClass="entr" presetSubtype="0" fill="hold" nodeType="clickEffect">
                                  <p:stCondLst>
                                    <p:cond delay="0"/>
                                  </p:stCondLst>
                                  <p:iterate type="lt">
                                    <p:tmPct val="10000"/>
                                  </p:iterate>
                                  <p:childTnLst>
                                    <p:set>
                                      <p:cBhvr>
                                        <p:cTn id="22" dur="1" fill="hold">
                                          <p:stCondLst>
                                            <p:cond delay="0"/>
                                          </p:stCondLst>
                                        </p:cTn>
                                        <p:tgtEl>
                                          <p:spTgt spid="9218">
                                            <p:txEl>
                                              <p:pRg st="5" end="5"/>
                                            </p:txEl>
                                          </p:spTgt>
                                        </p:tgtEl>
                                        <p:attrNameLst>
                                          <p:attrName>style.visibility</p:attrName>
                                        </p:attrNameLst>
                                      </p:cBhvr>
                                      <p:to>
                                        <p:strVal val="visible"/>
                                      </p:to>
                                    </p:set>
                                    <p:anim by="(-#ppt_w*2)" calcmode="lin" valueType="num">
                                      <p:cBhvr rctx="PPT">
                                        <p:cTn id="23" dur="500" autoRev="1" fill="hold">
                                          <p:stCondLst>
                                            <p:cond delay="0"/>
                                          </p:stCondLst>
                                        </p:cTn>
                                        <p:tgtEl>
                                          <p:spTgt spid="9218">
                                            <p:txEl>
                                              <p:pRg st="5" end="5"/>
                                            </p:txEl>
                                          </p:spTgt>
                                        </p:tgtEl>
                                        <p:attrNameLst>
                                          <p:attrName>ppt_w</p:attrName>
                                        </p:attrNameLst>
                                      </p:cBhvr>
                                    </p:anim>
                                    <p:anim by="(#ppt_w*0.50)" calcmode="lin" valueType="num">
                                      <p:cBhvr>
                                        <p:cTn id="24" dur="500" decel="50000" autoRev="1" fill="hold">
                                          <p:stCondLst>
                                            <p:cond delay="0"/>
                                          </p:stCondLst>
                                        </p:cTn>
                                        <p:tgtEl>
                                          <p:spTgt spid="9218">
                                            <p:txEl>
                                              <p:pRg st="5" end="5"/>
                                            </p:txEl>
                                          </p:spTgt>
                                        </p:tgtEl>
                                        <p:attrNameLst>
                                          <p:attrName>ppt_x</p:attrName>
                                        </p:attrNameLst>
                                      </p:cBhvr>
                                    </p:anim>
                                    <p:anim from="(-#ppt_h/2)" to="(#ppt_y)" calcmode="lin" valueType="num">
                                      <p:cBhvr>
                                        <p:cTn id="25" dur="1000" fill="hold">
                                          <p:stCondLst>
                                            <p:cond delay="0"/>
                                          </p:stCondLst>
                                        </p:cTn>
                                        <p:tgtEl>
                                          <p:spTgt spid="9218">
                                            <p:txEl>
                                              <p:pRg st="5" end="5"/>
                                            </p:txEl>
                                          </p:spTgt>
                                        </p:tgtEl>
                                        <p:attrNameLst>
                                          <p:attrName>ppt_y</p:attrName>
                                        </p:attrNameLst>
                                      </p:cBhvr>
                                    </p:anim>
                                    <p:animRot by="21600000">
                                      <p:cBhvr>
                                        <p:cTn id="26" dur="1000" fill="hold">
                                          <p:stCondLst>
                                            <p:cond delay="0"/>
                                          </p:stCondLst>
                                        </p:cTn>
                                        <p:tgtEl>
                                          <p:spTgt spid="9218">
                                            <p:txEl>
                                              <p:pRg st="5" end="5"/>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70" name="Rectangle 69">
            <a:extLst>
              <a:ext uri="{FF2B5EF4-FFF2-40B4-BE49-F238E27FC236}">
                <a16:creationId xmlns:a16="http://schemas.microsoft.com/office/drawing/2014/main" id="{93262980-E907-4930-9E6E-3DC2025CE7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p:cNvSpPr>
            <a:spLocks noGrp="1"/>
          </p:cNvSpPr>
          <p:nvPr>
            <p:ph type="title"/>
          </p:nvPr>
        </p:nvSpPr>
        <p:spPr>
          <a:xfrm>
            <a:off x="620581" y="190799"/>
            <a:ext cx="3650279" cy="619536"/>
          </a:xfrm>
        </p:spPr>
        <p:txBody>
          <a:bodyPr>
            <a:normAutofit/>
          </a:bodyPr>
          <a:lstStyle/>
          <a:p>
            <a:pPr>
              <a:lnSpc>
                <a:spcPct val="90000"/>
              </a:lnSpc>
            </a:pPr>
            <a:r>
              <a:rPr lang="sv-SE" sz="3100" dirty="0">
                <a:solidFill>
                  <a:srgbClr val="B5B778"/>
                </a:solidFill>
              </a:rPr>
              <a:t>Roms Provinser</a:t>
            </a:r>
          </a:p>
        </p:txBody>
      </p:sp>
      <p:sp>
        <p:nvSpPr>
          <p:cNvPr id="72" name="Rectangle 71">
            <a:extLst>
              <a:ext uri="{FF2B5EF4-FFF2-40B4-BE49-F238E27FC236}">
                <a16:creationId xmlns:a16="http://schemas.microsoft.com/office/drawing/2014/main" id="{AFD53EBD-B361-45AD-8ABF-9270B20B4A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rgbClr val="B5B778"/>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3" name="Platshållare för innehåll 2"/>
          <p:cNvSpPr>
            <a:spLocks noGrp="1"/>
          </p:cNvSpPr>
          <p:nvPr>
            <p:ph idx="1"/>
          </p:nvPr>
        </p:nvSpPr>
        <p:spPr>
          <a:xfrm>
            <a:off x="182880" y="1001921"/>
            <a:ext cx="5590391" cy="5210974"/>
          </a:xfrm>
        </p:spPr>
        <p:txBody>
          <a:bodyPr>
            <a:normAutofit/>
          </a:bodyPr>
          <a:lstStyle/>
          <a:p>
            <a:pPr>
              <a:lnSpc>
                <a:spcPct val="90000"/>
              </a:lnSpc>
              <a:buClr>
                <a:srgbClr val="FE3401"/>
              </a:buClr>
            </a:pPr>
            <a:r>
              <a:rPr lang="sv-SE" sz="2400" dirty="0">
                <a:latin typeface="Comic Sans MS" panose="030F0902030302020204" pitchFamily="66" charset="0"/>
              </a:rPr>
              <a:t>Romarna krigar mycket och tar över stora delar av länderna runt Medelhavet. Nya erövringar kallas för provinser</a:t>
            </a:r>
          </a:p>
          <a:p>
            <a:pPr>
              <a:lnSpc>
                <a:spcPct val="90000"/>
              </a:lnSpc>
              <a:buClr>
                <a:srgbClr val="FE3401"/>
              </a:buClr>
            </a:pPr>
            <a:endParaRPr lang="sv-SE" sz="2400" dirty="0">
              <a:latin typeface="Comic Sans MS" panose="030F0902030302020204" pitchFamily="66" charset="0"/>
            </a:endParaRPr>
          </a:p>
          <a:p>
            <a:pPr>
              <a:lnSpc>
                <a:spcPct val="90000"/>
              </a:lnSpc>
              <a:buClr>
                <a:srgbClr val="FE3401"/>
              </a:buClr>
            </a:pPr>
            <a:r>
              <a:rPr lang="sv-SE" sz="2400" dirty="0">
                <a:latin typeface="Comic Sans MS" panose="030F0902030302020204" pitchFamily="66" charset="0"/>
              </a:rPr>
              <a:t>Romarnas provinser betalar skatt – många </a:t>
            </a:r>
            <a:br>
              <a:rPr lang="sv-SE" sz="2400" dirty="0">
                <a:latin typeface="Comic Sans MS" panose="030F0902030302020204" pitchFamily="66" charset="0"/>
              </a:rPr>
            </a:br>
            <a:r>
              <a:rPr lang="sv-SE" sz="2400" dirty="0">
                <a:latin typeface="Comic Sans MS" panose="030F0902030302020204" pitchFamily="66" charset="0"/>
              </a:rPr>
              <a:t>förlorar sitt arbete</a:t>
            </a:r>
          </a:p>
          <a:p>
            <a:pPr>
              <a:lnSpc>
                <a:spcPct val="90000"/>
              </a:lnSpc>
              <a:buClr>
                <a:srgbClr val="FE3401"/>
              </a:buClr>
            </a:pPr>
            <a:endParaRPr lang="sv-SE" sz="2400" dirty="0">
              <a:latin typeface="Comic Sans MS" panose="030F0902030302020204" pitchFamily="66" charset="0"/>
            </a:endParaRPr>
          </a:p>
          <a:p>
            <a:pPr>
              <a:lnSpc>
                <a:spcPct val="90000"/>
              </a:lnSpc>
              <a:buClr>
                <a:srgbClr val="FE3401"/>
              </a:buClr>
            </a:pPr>
            <a:r>
              <a:rPr lang="sv-SE" sz="2400" dirty="0">
                <a:latin typeface="Comic Sans MS" panose="030F0902030302020204" pitchFamily="66" charset="0"/>
              </a:rPr>
              <a:t>Mycket handel mellan de olika provinserna och Rom</a:t>
            </a:r>
          </a:p>
          <a:p>
            <a:pPr marL="0" indent="0">
              <a:lnSpc>
                <a:spcPct val="90000"/>
              </a:lnSpc>
              <a:buClr>
                <a:srgbClr val="FE3401"/>
              </a:buClr>
              <a:buNone/>
            </a:pPr>
            <a:endParaRPr lang="sv-SE" dirty="0"/>
          </a:p>
        </p:txBody>
      </p:sp>
      <p:sp>
        <p:nvSpPr>
          <p:cNvPr id="74" name="Freeform 11">
            <a:extLst>
              <a:ext uri="{FF2B5EF4-FFF2-40B4-BE49-F238E27FC236}">
                <a16:creationId xmlns:a16="http://schemas.microsoft.com/office/drawing/2014/main" id="{DA1A4CE7-6399-4B37-ACE2-CFC4B4077B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217" name="Picture 1" descr="page5image49009248">
            <a:extLst>
              <a:ext uri="{FF2B5EF4-FFF2-40B4-BE49-F238E27FC236}">
                <a16:creationId xmlns:a16="http://schemas.microsoft.com/office/drawing/2014/main" id="{D20C24D1-EAB6-9C40-A2BD-C229F7102AF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059" r="20788"/>
          <a:stretch/>
        </p:blipFill>
        <p:spPr bwMode="auto">
          <a:xfrm>
            <a:off x="6096000" y="10"/>
            <a:ext cx="6096000" cy="68532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5934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by="(-#ppt_w*2)" calcmode="lin" valueType="num">
                                      <p:cBhvr rctx="PPT">
                                        <p:cTn id="7" dur="500" autoRev="1" fill="hold">
                                          <p:stCondLst>
                                            <p:cond delay="0"/>
                                          </p:stCondLst>
                                        </p:cTn>
                                        <p:tgtEl>
                                          <p:spTgt spid="3">
                                            <p:txEl>
                                              <p:pRg st="0" end="0"/>
                                            </p:txEl>
                                          </p:spTgt>
                                        </p:tgtEl>
                                        <p:attrNameLst>
                                          <p:attrName>ppt_w</p:attrName>
                                        </p:attrNameLst>
                                      </p:cBhvr>
                                    </p:anim>
                                    <p:anim by="(#ppt_w*0.50)" calcmode="lin" valueType="num">
                                      <p:cBhvr>
                                        <p:cTn id="8" dur="500" decel="50000" autoRev="1" fill="hold">
                                          <p:stCondLst>
                                            <p:cond delay="0"/>
                                          </p:stCondLst>
                                        </p:cTn>
                                        <p:tgtEl>
                                          <p:spTgt spid="3">
                                            <p:txEl>
                                              <p:pRg st="0" end="0"/>
                                            </p:txEl>
                                          </p:spTgt>
                                        </p:tgtEl>
                                        <p:attrNameLst>
                                          <p:attrName>ppt_x</p:attrName>
                                        </p:attrNameLst>
                                      </p:cBhvr>
                                    </p:anim>
                                    <p:anim from="(-#ppt_h/2)" to="(#ppt_y)" calcmode="lin" valueType="num">
                                      <p:cBhvr>
                                        <p:cTn id="9" dur="1000" fill="hold">
                                          <p:stCondLst>
                                            <p:cond delay="0"/>
                                          </p:stCondLst>
                                        </p:cTn>
                                        <p:tgtEl>
                                          <p:spTgt spid="3">
                                            <p:txEl>
                                              <p:pRg st="0" end="0"/>
                                            </p:txEl>
                                          </p:spTgt>
                                        </p:tgtEl>
                                        <p:attrNameLst>
                                          <p:attrName>ppt_y</p:attrName>
                                        </p:attrNameLst>
                                      </p:cBhvr>
                                    </p:anim>
                                    <p:animRot by="21600000">
                                      <p:cBhvr>
                                        <p:cTn id="10" dur="1000" fill="hold">
                                          <p:stCondLst>
                                            <p:cond delay="0"/>
                                          </p:stCondLst>
                                        </p:cTn>
                                        <p:tgtEl>
                                          <p:spTgt spid="3">
                                            <p:txEl>
                                              <p:pRg st="0" end="0"/>
                                            </p:txEl>
                                          </p:spTgt>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3">
                                            <p:txEl>
                                              <p:pRg st="2" end="2"/>
                                            </p:txEl>
                                          </p:spTgt>
                                        </p:tgtEl>
                                        <p:attrNameLst>
                                          <p:attrName>style.visibility</p:attrName>
                                        </p:attrNameLst>
                                      </p:cBhvr>
                                      <p:to>
                                        <p:strVal val="visible"/>
                                      </p:to>
                                    </p:set>
                                    <p:anim by="(-#ppt_w*2)" calcmode="lin" valueType="num">
                                      <p:cBhvr rctx="PPT">
                                        <p:cTn id="15" dur="500" autoRev="1" fill="hold">
                                          <p:stCondLst>
                                            <p:cond delay="0"/>
                                          </p:stCondLst>
                                        </p:cTn>
                                        <p:tgtEl>
                                          <p:spTgt spid="3">
                                            <p:txEl>
                                              <p:pRg st="2" end="2"/>
                                            </p:txEl>
                                          </p:spTgt>
                                        </p:tgtEl>
                                        <p:attrNameLst>
                                          <p:attrName>ppt_w</p:attrName>
                                        </p:attrNameLst>
                                      </p:cBhvr>
                                    </p:anim>
                                    <p:anim by="(#ppt_w*0.50)" calcmode="lin" valueType="num">
                                      <p:cBhvr>
                                        <p:cTn id="16" dur="500" decel="50000" autoRev="1" fill="hold">
                                          <p:stCondLst>
                                            <p:cond delay="0"/>
                                          </p:stCondLst>
                                        </p:cTn>
                                        <p:tgtEl>
                                          <p:spTgt spid="3">
                                            <p:txEl>
                                              <p:pRg st="2" end="2"/>
                                            </p:txEl>
                                          </p:spTgt>
                                        </p:tgtEl>
                                        <p:attrNameLst>
                                          <p:attrName>ppt_x</p:attrName>
                                        </p:attrNameLst>
                                      </p:cBhvr>
                                    </p:anim>
                                    <p:anim from="(-#ppt_h/2)" to="(#ppt_y)" calcmode="lin" valueType="num">
                                      <p:cBhvr>
                                        <p:cTn id="17" dur="1000" fill="hold">
                                          <p:stCondLst>
                                            <p:cond delay="0"/>
                                          </p:stCondLst>
                                        </p:cTn>
                                        <p:tgtEl>
                                          <p:spTgt spid="3">
                                            <p:txEl>
                                              <p:pRg st="2" end="2"/>
                                            </p:txEl>
                                          </p:spTgt>
                                        </p:tgtEl>
                                        <p:attrNameLst>
                                          <p:attrName>ppt_y</p:attrName>
                                        </p:attrNameLst>
                                      </p:cBhvr>
                                    </p:anim>
                                    <p:animRot by="21600000">
                                      <p:cBhvr>
                                        <p:cTn id="18" dur="1000" fill="hold">
                                          <p:stCondLst>
                                            <p:cond delay="0"/>
                                          </p:stCondLst>
                                        </p:cTn>
                                        <p:tgtEl>
                                          <p:spTgt spid="3">
                                            <p:txEl>
                                              <p:pRg st="2" end="2"/>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56" presetClass="entr" presetSubtype="0" fill="hold" nodeType="clickEffect">
                                  <p:stCondLst>
                                    <p:cond delay="0"/>
                                  </p:stCondLst>
                                  <p:iterate type="lt">
                                    <p:tmPct val="10000"/>
                                  </p:iterate>
                                  <p:childTnLst>
                                    <p:set>
                                      <p:cBhvr>
                                        <p:cTn id="22" dur="1" fill="hold">
                                          <p:stCondLst>
                                            <p:cond delay="0"/>
                                          </p:stCondLst>
                                        </p:cTn>
                                        <p:tgtEl>
                                          <p:spTgt spid="3">
                                            <p:txEl>
                                              <p:pRg st="4" end="4"/>
                                            </p:txEl>
                                          </p:spTgt>
                                        </p:tgtEl>
                                        <p:attrNameLst>
                                          <p:attrName>style.visibility</p:attrName>
                                        </p:attrNameLst>
                                      </p:cBhvr>
                                      <p:to>
                                        <p:strVal val="visible"/>
                                      </p:to>
                                    </p:set>
                                    <p:anim by="(-#ppt_w*2)" calcmode="lin" valueType="num">
                                      <p:cBhvr rctx="PPT">
                                        <p:cTn id="23" dur="500" autoRev="1" fill="hold">
                                          <p:stCondLst>
                                            <p:cond delay="0"/>
                                          </p:stCondLst>
                                        </p:cTn>
                                        <p:tgtEl>
                                          <p:spTgt spid="3">
                                            <p:txEl>
                                              <p:pRg st="4" end="4"/>
                                            </p:txEl>
                                          </p:spTgt>
                                        </p:tgtEl>
                                        <p:attrNameLst>
                                          <p:attrName>ppt_w</p:attrName>
                                        </p:attrNameLst>
                                      </p:cBhvr>
                                    </p:anim>
                                    <p:anim by="(#ppt_w*0.50)" calcmode="lin" valueType="num">
                                      <p:cBhvr>
                                        <p:cTn id="24" dur="500" decel="50000" autoRev="1" fill="hold">
                                          <p:stCondLst>
                                            <p:cond delay="0"/>
                                          </p:stCondLst>
                                        </p:cTn>
                                        <p:tgtEl>
                                          <p:spTgt spid="3">
                                            <p:txEl>
                                              <p:pRg st="4" end="4"/>
                                            </p:txEl>
                                          </p:spTgt>
                                        </p:tgtEl>
                                        <p:attrNameLst>
                                          <p:attrName>ppt_x</p:attrName>
                                        </p:attrNameLst>
                                      </p:cBhvr>
                                    </p:anim>
                                    <p:anim from="(-#ppt_h/2)" to="(#ppt_y)" calcmode="lin" valueType="num">
                                      <p:cBhvr>
                                        <p:cTn id="25" dur="1000" fill="hold">
                                          <p:stCondLst>
                                            <p:cond delay="0"/>
                                          </p:stCondLst>
                                        </p:cTn>
                                        <p:tgtEl>
                                          <p:spTgt spid="3">
                                            <p:txEl>
                                              <p:pRg st="4" end="4"/>
                                            </p:txEl>
                                          </p:spTgt>
                                        </p:tgtEl>
                                        <p:attrNameLst>
                                          <p:attrName>ppt_y</p:attrName>
                                        </p:attrNameLst>
                                      </p:cBhvr>
                                    </p:anim>
                                    <p:animRot by="21600000">
                                      <p:cBhvr>
                                        <p:cTn id="26" dur="1000" fill="hold">
                                          <p:stCondLst>
                                            <p:cond delay="0"/>
                                          </p:stCondLst>
                                        </p:cTn>
                                        <p:tgtEl>
                                          <p:spTgt spid="3">
                                            <p:txEl>
                                              <p:pRg st="4" end="4"/>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1">
            <a:extLst>
              <a:ext uri="{FF2B5EF4-FFF2-40B4-BE49-F238E27FC236}">
                <a16:creationId xmlns:a16="http://schemas.microsoft.com/office/drawing/2014/main" id="{C728871B-0538-B94F-8FE1-B4BA41DFE913}"/>
              </a:ext>
            </a:extLst>
          </p:cNvPr>
          <p:cNvSpPr>
            <a:spLocks noGrp="1" noChangeArrowheads="1"/>
          </p:cNvSpPr>
          <p:nvPr>
            <p:ph type="title"/>
          </p:nvPr>
        </p:nvSpPr>
        <p:spPr>
          <a:xfrm>
            <a:off x="2209800" y="609600"/>
            <a:ext cx="7772400" cy="1143000"/>
          </a:xfrm>
          <a:ln/>
        </p:spPr>
        <p:txBody>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sv-SE" altLang="sv-SE"/>
              <a:t>De erövrade områdena</a:t>
            </a:r>
          </a:p>
        </p:txBody>
      </p:sp>
      <p:sp>
        <p:nvSpPr>
          <p:cNvPr id="13314" name="Rectangle 2">
            <a:extLst>
              <a:ext uri="{FF2B5EF4-FFF2-40B4-BE49-F238E27FC236}">
                <a16:creationId xmlns:a16="http://schemas.microsoft.com/office/drawing/2014/main" id="{A003F255-E874-0943-B974-99F272B7330A}"/>
              </a:ext>
            </a:extLst>
          </p:cNvPr>
          <p:cNvSpPr>
            <a:spLocks noGrp="1" noChangeArrowheads="1"/>
          </p:cNvSpPr>
          <p:nvPr>
            <p:ph type="body" idx="1"/>
          </p:nvPr>
        </p:nvSpPr>
        <p:spPr>
          <a:xfrm>
            <a:off x="2209800" y="1527858"/>
            <a:ext cx="7772400" cy="4942390"/>
          </a:xfrm>
          <a:ln/>
        </p:spPr>
        <p:txBody>
          <a:bodyPr/>
          <a:lstStyle/>
          <a:p>
            <a:pPr>
              <a:spcBef>
                <a:spcPts val="600"/>
              </a:spcBef>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sv-SE" altLang="sv-SE" sz="2400" dirty="0">
                <a:latin typeface="Comic Sans MS" panose="030F0902030302020204" pitchFamily="66" charset="0"/>
              </a:rPr>
              <a:t>De områden som erövrades och som införlivades i det växande romarriket kallades för provinser</a:t>
            </a:r>
          </a:p>
          <a:p>
            <a:pPr marL="0" indent="0">
              <a:spcBef>
                <a:spcPts val="60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endParaRPr lang="sv-SE" altLang="sv-SE" sz="2400" dirty="0">
              <a:latin typeface="Comic Sans MS" panose="030F0902030302020204" pitchFamily="66" charset="0"/>
            </a:endParaRPr>
          </a:p>
          <a:p>
            <a:pPr>
              <a:spcBef>
                <a:spcPts val="600"/>
              </a:spcBef>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sv-SE" altLang="sv-SE" sz="2400" dirty="0">
                <a:latin typeface="Comic Sans MS" panose="030F0902030302020204" pitchFamily="66" charset="0"/>
              </a:rPr>
              <a:t>Senaten utsåg Guvernörer att styra dessa provinser, dessa skulle ta in skatt och försvara provinsen</a:t>
            </a:r>
          </a:p>
          <a:p>
            <a:pPr marL="0" indent="0">
              <a:spcBef>
                <a:spcPts val="60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endParaRPr lang="sv-SE" altLang="sv-SE" sz="2400" dirty="0">
              <a:latin typeface="Comic Sans MS" panose="030F0902030302020204" pitchFamily="66" charset="0"/>
            </a:endParaRPr>
          </a:p>
          <a:p>
            <a:pPr>
              <a:spcBef>
                <a:spcPts val="600"/>
              </a:spcBef>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sv-SE" altLang="sv-SE" sz="2400" dirty="0">
                <a:latin typeface="Comic Sans MS" panose="030F0902030302020204" pitchFamily="66" charset="0"/>
              </a:rPr>
              <a:t>Problemet med systemet var att guvernörerna inte erhöll betalning från Rom. De skulle på egen hand se till att driva in skatter. En del gjorde detta med förstånd medan andra plundrade provinsen på alla tillgångar…</a:t>
            </a:r>
          </a:p>
        </p:txBody>
      </p:sp>
      <p:pic>
        <p:nvPicPr>
          <p:cNvPr id="13315" name="Picture 3">
            <a:extLst>
              <a:ext uri="{FF2B5EF4-FFF2-40B4-BE49-F238E27FC236}">
                <a16:creationId xmlns:a16="http://schemas.microsoft.com/office/drawing/2014/main" id="{557CCBDF-0F7D-8A49-BA35-F529BC3B99E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28682" y="4527029"/>
            <a:ext cx="1949450" cy="20574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nodeType="clickEffect">
                                  <p:stCondLst>
                                    <p:cond delay="0"/>
                                  </p:stCondLst>
                                  <p:iterate type="lt">
                                    <p:tmPct val="10000"/>
                                  </p:iterate>
                                  <p:childTnLst>
                                    <p:set>
                                      <p:cBhvr>
                                        <p:cTn id="6" dur="1" fill="hold">
                                          <p:stCondLst>
                                            <p:cond delay="0"/>
                                          </p:stCondLst>
                                        </p:cTn>
                                        <p:tgtEl>
                                          <p:spTgt spid="13314">
                                            <p:txEl>
                                              <p:pRg st="0" end="0"/>
                                            </p:txEl>
                                          </p:spTgt>
                                        </p:tgtEl>
                                        <p:attrNameLst>
                                          <p:attrName>style.visibility</p:attrName>
                                        </p:attrNameLst>
                                      </p:cBhvr>
                                      <p:to>
                                        <p:strVal val="visible"/>
                                      </p:to>
                                    </p:set>
                                    <p:anim by="(-#ppt_w*2)" calcmode="lin" valueType="num">
                                      <p:cBhvr rctx="PPT">
                                        <p:cTn id="7" dur="500" autoRev="1" fill="hold">
                                          <p:stCondLst>
                                            <p:cond delay="0"/>
                                          </p:stCondLst>
                                        </p:cTn>
                                        <p:tgtEl>
                                          <p:spTgt spid="13314">
                                            <p:txEl>
                                              <p:pRg st="0" end="0"/>
                                            </p:txEl>
                                          </p:spTgt>
                                        </p:tgtEl>
                                        <p:attrNameLst>
                                          <p:attrName>ppt_w</p:attrName>
                                        </p:attrNameLst>
                                      </p:cBhvr>
                                    </p:anim>
                                    <p:anim by="(#ppt_w*0.50)" calcmode="lin" valueType="num">
                                      <p:cBhvr>
                                        <p:cTn id="8" dur="500" decel="50000" autoRev="1" fill="hold">
                                          <p:stCondLst>
                                            <p:cond delay="0"/>
                                          </p:stCondLst>
                                        </p:cTn>
                                        <p:tgtEl>
                                          <p:spTgt spid="13314">
                                            <p:txEl>
                                              <p:pRg st="0" end="0"/>
                                            </p:txEl>
                                          </p:spTgt>
                                        </p:tgtEl>
                                        <p:attrNameLst>
                                          <p:attrName>ppt_x</p:attrName>
                                        </p:attrNameLst>
                                      </p:cBhvr>
                                    </p:anim>
                                    <p:anim from="(-#ppt_h/2)" to="(#ppt_y)" calcmode="lin" valueType="num">
                                      <p:cBhvr>
                                        <p:cTn id="9" dur="1000" fill="hold">
                                          <p:stCondLst>
                                            <p:cond delay="0"/>
                                          </p:stCondLst>
                                        </p:cTn>
                                        <p:tgtEl>
                                          <p:spTgt spid="13314">
                                            <p:txEl>
                                              <p:pRg st="0" end="0"/>
                                            </p:txEl>
                                          </p:spTgt>
                                        </p:tgtEl>
                                        <p:attrNameLst>
                                          <p:attrName>ppt_y</p:attrName>
                                        </p:attrNameLst>
                                      </p:cBhvr>
                                    </p:anim>
                                    <p:animRot by="21600000">
                                      <p:cBhvr>
                                        <p:cTn id="10" dur="1000" fill="hold">
                                          <p:stCondLst>
                                            <p:cond delay="0"/>
                                          </p:stCondLst>
                                        </p:cTn>
                                        <p:tgtEl>
                                          <p:spTgt spid="13314">
                                            <p:txEl>
                                              <p:pRg st="0" end="0"/>
                                            </p:txEl>
                                          </p:spTgt>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13314">
                                            <p:txEl>
                                              <p:pRg st="2" end="2"/>
                                            </p:txEl>
                                          </p:spTgt>
                                        </p:tgtEl>
                                        <p:attrNameLst>
                                          <p:attrName>style.visibility</p:attrName>
                                        </p:attrNameLst>
                                      </p:cBhvr>
                                      <p:to>
                                        <p:strVal val="visible"/>
                                      </p:to>
                                    </p:set>
                                    <p:anim by="(-#ppt_w*2)" calcmode="lin" valueType="num">
                                      <p:cBhvr rctx="PPT">
                                        <p:cTn id="15" dur="500" autoRev="1" fill="hold">
                                          <p:stCondLst>
                                            <p:cond delay="0"/>
                                          </p:stCondLst>
                                        </p:cTn>
                                        <p:tgtEl>
                                          <p:spTgt spid="13314">
                                            <p:txEl>
                                              <p:pRg st="2" end="2"/>
                                            </p:txEl>
                                          </p:spTgt>
                                        </p:tgtEl>
                                        <p:attrNameLst>
                                          <p:attrName>ppt_w</p:attrName>
                                        </p:attrNameLst>
                                      </p:cBhvr>
                                    </p:anim>
                                    <p:anim by="(#ppt_w*0.50)" calcmode="lin" valueType="num">
                                      <p:cBhvr>
                                        <p:cTn id="16" dur="500" decel="50000" autoRev="1" fill="hold">
                                          <p:stCondLst>
                                            <p:cond delay="0"/>
                                          </p:stCondLst>
                                        </p:cTn>
                                        <p:tgtEl>
                                          <p:spTgt spid="13314">
                                            <p:txEl>
                                              <p:pRg st="2" end="2"/>
                                            </p:txEl>
                                          </p:spTgt>
                                        </p:tgtEl>
                                        <p:attrNameLst>
                                          <p:attrName>ppt_x</p:attrName>
                                        </p:attrNameLst>
                                      </p:cBhvr>
                                    </p:anim>
                                    <p:anim from="(-#ppt_h/2)" to="(#ppt_y)" calcmode="lin" valueType="num">
                                      <p:cBhvr>
                                        <p:cTn id="17" dur="1000" fill="hold">
                                          <p:stCondLst>
                                            <p:cond delay="0"/>
                                          </p:stCondLst>
                                        </p:cTn>
                                        <p:tgtEl>
                                          <p:spTgt spid="13314">
                                            <p:txEl>
                                              <p:pRg st="2" end="2"/>
                                            </p:txEl>
                                          </p:spTgt>
                                        </p:tgtEl>
                                        <p:attrNameLst>
                                          <p:attrName>ppt_y</p:attrName>
                                        </p:attrNameLst>
                                      </p:cBhvr>
                                    </p:anim>
                                    <p:animRot by="21600000">
                                      <p:cBhvr>
                                        <p:cTn id="18" dur="1000" fill="hold">
                                          <p:stCondLst>
                                            <p:cond delay="0"/>
                                          </p:stCondLst>
                                        </p:cTn>
                                        <p:tgtEl>
                                          <p:spTgt spid="13314">
                                            <p:txEl>
                                              <p:pRg st="2" end="2"/>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56" presetClass="entr" presetSubtype="0" fill="hold" nodeType="clickEffect">
                                  <p:stCondLst>
                                    <p:cond delay="0"/>
                                  </p:stCondLst>
                                  <p:iterate type="lt">
                                    <p:tmPct val="10000"/>
                                  </p:iterate>
                                  <p:childTnLst>
                                    <p:set>
                                      <p:cBhvr>
                                        <p:cTn id="22" dur="1" fill="hold">
                                          <p:stCondLst>
                                            <p:cond delay="0"/>
                                          </p:stCondLst>
                                        </p:cTn>
                                        <p:tgtEl>
                                          <p:spTgt spid="13314">
                                            <p:txEl>
                                              <p:pRg st="4" end="4"/>
                                            </p:txEl>
                                          </p:spTgt>
                                        </p:tgtEl>
                                        <p:attrNameLst>
                                          <p:attrName>style.visibility</p:attrName>
                                        </p:attrNameLst>
                                      </p:cBhvr>
                                      <p:to>
                                        <p:strVal val="visible"/>
                                      </p:to>
                                    </p:set>
                                    <p:anim by="(-#ppt_w*2)" calcmode="lin" valueType="num">
                                      <p:cBhvr rctx="PPT">
                                        <p:cTn id="23" dur="500" autoRev="1" fill="hold">
                                          <p:stCondLst>
                                            <p:cond delay="0"/>
                                          </p:stCondLst>
                                        </p:cTn>
                                        <p:tgtEl>
                                          <p:spTgt spid="13314">
                                            <p:txEl>
                                              <p:pRg st="4" end="4"/>
                                            </p:txEl>
                                          </p:spTgt>
                                        </p:tgtEl>
                                        <p:attrNameLst>
                                          <p:attrName>ppt_w</p:attrName>
                                        </p:attrNameLst>
                                      </p:cBhvr>
                                    </p:anim>
                                    <p:anim by="(#ppt_w*0.50)" calcmode="lin" valueType="num">
                                      <p:cBhvr>
                                        <p:cTn id="24" dur="500" decel="50000" autoRev="1" fill="hold">
                                          <p:stCondLst>
                                            <p:cond delay="0"/>
                                          </p:stCondLst>
                                        </p:cTn>
                                        <p:tgtEl>
                                          <p:spTgt spid="13314">
                                            <p:txEl>
                                              <p:pRg st="4" end="4"/>
                                            </p:txEl>
                                          </p:spTgt>
                                        </p:tgtEl>
                                        <p:attrNameLst>
                                          <p:attrName>ppt_x</p:attrName>
                                        </p:attrNameLst>
                                      </p:cBhvr>
                                    </p:anim>
                                    <p:anim from="(-#ppt_h/2)" to="(#ppt_y)" calcmode="lin" valueType="num">
                                      <p:cBhvr>
                                        <p:cTn id="25" dur="1000" fill="hold">
                                          <p:stCondLst>
                                            <p:cond delay="0"/>
                                          </p:stCondLst>
                                        </p:cTn>
                                        <p:tgtEl>
                                          <p:spTgt spid="13314">
                                            <p:txEl>
                                              <p:pRg st="4" end="4"/>
                                            </p:txEl>
                                          </p:spTgt>
                                        </p:tgtEl>
                                        <p:attrNameLst>
                                          <p:attrName>ppt_y</p:attrName>
                                        </p:attrNameLst>
                                      </p:cBhvr>
                                    </p:anim>
                                    <p:animRot by="21600000">
                                      <p:cBhvr>
                                        <p:cTn id="26" dur="1000" fill="hold">
                                          <p:stCondLst>
                                            <p:cond delay="0"/>
                                          </p:stCondLst>
                                        </p:cTn>
                                        <p:tgtEl>
                                          <p:spTgt spid="13314">
                                            <p:txEl>
                                              <p:pRg st="4" end="4"/>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a:extLst>
              <a:ext uri="{FF2B5EF4-FFF2-40B4-BE49-F238E27FC236}">
                <a16:creationId xmlns:a16="http://schemas.microsoft.com/office/drawing/2014/main" id="{6384FEC5-1966-0F41-893B-217D2D4E3BD0}"/>
              </a:ext>
            </a:extLst>
          </p:cNvPr>
          <p:cNvSpPr>
            <a:spLocks noGrp="1" noChangeArrowheads="1"/>
          </p:cNvSpPr>
          <p:nvPr>
            <p:ph type="title"/>
          </p:nvPr>
        </p:nvSpPr>
        <p:spPr>
          <a:xfrm>
            <a:off x="2209800" y="609600"/>
            <a:ext cx="8693552" cy="1143000"/>
          </a:xfrm>
          <a:ln/>
        </p:spPr>
        <p:txBody>
          <a:bodyPr>
            <a:normAutofit/>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sv-SE" altLang="sv-SE" dirty="0"/>
              <a:t>Positivt och Negativt med Provinserna</a:t>
            </a:r>
          </a:p>
        </p:txBody>
      </p:sp>
      <p:sp>
        <p:nvSpPr>
          <p:cNvPr id="16386" name="Rectangle 2">
            <a:extLst>
              <a:ext uri="{FF2B5EF4-FFF2-40B4-BE49-F238E27FC236}">
                <a16:creationId xmlns:a16="http://schemas.microsoft.com/office/drawing/2014/main" id="{35422856-E6D9-A44A-A4C0-6B49A2932161}"/>
              </a:ext>
            </a:extLst>
          </p:cNvPr>
          <p:cNvSpPr>
            <a:spLocks noGrp="1" noChangeArrowheads="1"/>
          </p:cNvSpPr>
          <p:nvPr>
            <p:ph type="body" idx="1"/>
          </p:nvPr>
        </p:nvSpPr>
        <p:spPr>
          <a:xfrm>
            <a:off x="2209800" y="1981200"/>
            <a:ext cx="3810000" cy="4114800"/>
          </a:xfrm>
          <a:ln/>
        </p:spPr>
        <p:txBody>
          <a:bodyPr/>
          <a:lstStyle/>
          <a:p>
            <a:pPr>
              <a:spcBef>
                <a:spcPts val="70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sv-SE" altLang="sv-SE" sz="2800" dirty="0"/>
              <a:t>Positiva</a:t>
            </a:r>
          </a:p>
          <a:p>
            <a:pPr>
              <a:spcBef>
                <a:spcPts val="400"/>
              </a:spcBef>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sv-SE" altLang="sv-SE" sz="1600" dirty="0"/>
              <a:t>Massor av ny kunskap från t ex Grekland</a:t>
            </a:r>
          </a:p>
          <a:p>
            <a:pPr>
              <a:spcBef>
                <a:spcPts val="400"/>
              </a:spcBef>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sv-SE" altLang="sv-SE" sz="1600" dirty="0"/>
              <a:t>Handelsvägarna och handelsplatserna blev fler</a:t>
            </a:r>
          </a:p>
          <a:p>
            <a:pPr>
              <a:spcBef>
                <a:spcPts val="400"/>
              </a:spcBef>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sv-SE" altLang="sv-SE" sz="1600" dirty="0"/>
              <a:t>Kulturellt utbyte, även om romarna ansåg sig vara bäst</a:t>
            </a:r>
          </a:p>
        </p:txBody>
      </p:sp>
      <p:sp>
        <p:nvSpPr>
          <p:cNvPr id="16387" name="Rectangle 3">
            <a:extLst>
              <a:ext uri="{FF2B5EF4-FFF2-40B4-BE49-F238E27FC236}">
                <a16:creationId xmlns:a16="http://schemas.microsoft.com/office/drawing/2014/main" id="{858BA465-0D11-7C45-AFAC-7AD20989EF26}"/>
              </a:ext>
            </a:extLst>
          </p:cNvPr>
          <p:cNvSpPr>
            <a:spLocks noGrp="1" noChangeArrowheads="1"/>
          </p:cNvSpPr>
          <p:nvPr>
            <p:ph type="body" idx="2"/>
          </p:nvPr>
        </p:nvSpPr>
        <p:spPr>
          <a:xfrm>
            <a:off x="6172200" y="1981201"/>
            <a:ext cx="4731152" cy="4314825"/>
          </a:xfrm>
          <a:ln/>
        </p:spPr>
        <p:txBody>
          <a:bodyPr/>
          <a:lstStyle/>
          <a:p>
            <a:pPr>
              <a:spcBef>
                <a:spcPts val="70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sv-SE" altLang="sv-SE" sz="2800" dirty="0"/>
              <a:t>Negativa</a:t>
            </a:r>
          </a:p>
          <a:p>
            <a:pPr>
              <a:spcBef>
                <a:spcPts val="450"/>
              </a:spcBef>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sv-SE" altLang="sv-SE" dirty="0"/>
              <a:t>Överflöd av spannmål från erövrade provinser satte småbönderna i Rom ur spel p g a dumpade priser</a:t>
            </a:r>
          </a:p>
          <a:p>
            <a:pPr marL="0" indent="0">
              <a:spcBef>
                <a:spcPts val="45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endParaRPr lang="sv-SE" altLang="sv-SE" dirty="0"/>
          </a:p>
          <a:p>
            <a:pPr>
              <a:spcBef>
                <a:spcPts val="450"/>
              </a:spcBef>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sv-SE" altLang="sv-SE" dirty="0"/>
              <a:t>Småbönderna drog till Rom, fattigskarorna växte. Dessa drog runt i staden och startade uppror och elände</a:t>
            </a:r>
          </a:p>
          <a:p>
            <a:pPr>
              <a:spcBef>
                <a:spcPts val="450"/>
              </a:spcBef>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endParaRPr lang="sv-SE" altLang="sv-SE" dirty="0"/>
          </a:p>
        </p:txBody>
      </p:sp>
      <p:pic>
        <p:nvPicPr>
          <p:cNvPr id="16388" name="Picture 4">
            <a:extLst>
              <a:ext uri="{FF2B5EF4-FFF2-40B4-BE49-F238E27FC236}">
                <a16:creationId xmlns:a16="http://schemas.microsoft.com/office/drawing/2014/main" id="{052D1405-45AC-4645-AC08-8B2F1793B59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62200" y="4114801"/>
            <a:ext cx="3733800" cy="25066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nodeType="clickEffect">
                                  <p:stCondLst>
                                    <p:cond delay="0"/>
                                  </p:stCondLst>
                                  <p:iterate type="lt">
                                    <p:tmPct val="10000"/>
                                  </p:iterate>
                                  <p:childTnLst>
                                    <p:set>
                                      <p:cBhvr>
                                        <p:cTn id="6" dur="1" fill="hold">
                                          <p:stCondLst>
                                            <p:cond delay="0"/>
                                          </p:stCondLst>
                                        </p:cTn>
                                        <p:tgtEl>
                                          <p:spTgt spid="16386">
                                            <p:txEl>
                                              <p:pRg st="1" end="1"/>
                                            </p:txEl>
                                          </p:spTgt>
                                        </p:tgtEl>
                                        <p:attrNameLst>
                                          <p:attrName>style.visibility</p:attrName>
                                        </p:attrNameLst>
                                      </p:cBhvr>
                                      <p:to>
                                        <p:strVal val="visible"/>
                                      </p:to>
                                    </p:set>
                                    <p:anim by="(-#ppt_w*2)" calcmode="lin" valueType="num">
                                      <p:cBhvr rctx="PPT">
                                        <p:cTn id="7" dur="500" autoRev="1" fill="hold">
                                          <p:stCondLst>
                                            <p:cond delay="0"/>
                                          </p:stCondLst>
                                        </p:cTn>
                                        <p:tgtEl>
                                          <p:spTgt spid="16386">
                                            <p:txEl>
                                              <p:pRg st="1" end="1"/>
                                            </p:txEl>
                                          </p:spTgt>
                                        </p:tgtEl>
                                        <p:attrNameLst>
                                          <p:attrName>ppt_w</p:attrName>
                                        </p:attrNameLst>
                                      </p:cBhvr>
                                    </p:anim>
                                    <p:anim by="(#ppt_w*0.50)" calcmode="lin" valueType="num">
                                      <p:cBhvr>
                                        <p:cTn id="8" dur="500" decel="50000" autoRev="1" fill="hold">
                                          <p:stCondLst>
                                            <p:cond delay="0"/>
                                          </p:stCondLst>
                                        </p:cTn>
                                        <p:tgtEl>
                                          <p:spTgt spid="16386">
                                            <p:txEl>
                                              <p:pRg st="1" end="1"/>
                                            </p:txEl>
                                          </p:spTgt>
                                        </p:tgtEl>
                                        <p:attrNameLst>
                                          <p:attrName>ppt_x</p:attrName>
                                        </p:attrNameLst>
                                      </p:cBhvr>
                                    </p:anim>
                                    <p:anim from="(-#ppt_h/2)" to="(#ppt_y)" calcmode="lin" valueType="num">
                                      <p:cBhvr>
                                        <p:cTn id="9" dur="1000" fill="hold">
                                          <p:stCondLst>
                                            <p:cond delay="0"/>
                                          </p:stCondLst>
                                        </p:cTn>
                                        <p:tgtEl>
                                          <p:spTgt spid="16386">
                                            <p:txEl>
                                              <p:pRg st="1" end="1"/>
                                            </p:txEl>
                                          </p:spTgt>
                                        </p:tgtEl>
                                        <p:attrNameLst>
                                          <p:attrName>ppt_y</p:attrName>
                                        </p:attrNameLst>
                                      </p:cBhvr>
                                    </p:anim>
                                    <p:animRot by="21600000">
                                      <p:cBhvr>
                                        <p:cTn id="10" dur="1000" fill="hold">
                                          <p:stCondLst>
                                            <p:cond delay="0"/>
                                          </p:stCondLst>
                                        </p:cTn>
                                        <p:tgtEl>
                                          <p:spTgt spid="16386">
                                            <p:txEl>
                                              <p:pRg st="1" end="1"/>
                                            </p:txEl>
                                          </p:spTgt>
                                        </p:tgtEl>
                                        <p:attrNameLst>
                                          <p:attrName>r</p:attrName>
                                        </p:attrNameLst>
                                      </p:cBhvr>
                                    </p:animRot>
                                  </p:childTnLst>
                                </p:cTn>
                              </p:par>
                              <p:par>
                                <p:cTn id="11" presetID="56" presetClass="entr" presetSubtype="0" fill="hold" nodeType="withEffect">
                                  <p:stCondLst>
                                    <p:cond delay="0"/>
                                  </p:stCondLst>
                                  <p:iterate type="lt">
                                    <p:tmPct val="10000"/>
                                  </p:iterate>
                                  <p:childTnLst>
                                    <p:set>
                                      <p:cBhvr>
                                        <p:cTn id="12" dur="1" fill="hold">
                                          <p:stCondLst>
                                            <p:cond delay="0"/>
                                          </p:stCondLst>
                                        </p:cTn>
                                        <p:tgtEl>
                                          <p:spTgt spid="16386">
                                            <p:txEl>
                                              <p:pRg st="2" end="2"/>
                                            </p:txEl>
                                          </p:spTgt>
                                        </p:tgtEl>
                                        <p:attrNameLst>
                                          <p:attrName>style.visibility</p:attrName>
                                        </p:attrNameLst>
                                      </p:cBhvr>
                                      <p:to>
                                        <p:strVal val="visible"/>
                                      </p:to>
                                    </p:set>
                                    <p:anim by="(-#ppt_w*2)" calcmode="lin" valueType="num">
                                      <p:cBhvr rctx="PPT">
                                        <p:cTn id="13" dur="500" autoRev="1" fill="hold">
                                          <p:stCondLst>
                                            <p:cond delay="0"/>
                                          </p:stCondLst>
                                        </p:cTn>
                                        <p:tgtEl>
                                          <p:spTgt spid="16386">
                                            <p:txEl>
                                              <p:pRg st="2" end="2"/>
                                            </p:txEl>
                                          </p:spTgt>
                                        </p:tgtEl>
                                        <p:attrNameLst>
                                          <p:attrName>ppt_w</p:attrName>
                                        </p:attrNameLst>
                                      </p:cBhvr>
                                    </p:anim>
                                    <p:anim by="(#ppt_w*0.50)" calcmode="lin" valueType="num">
                                      <p:cBhvr>
                                        <p:cTn id="14" dur="500" decel="50000" autoRev="1" fill="hold">
                                          <p:stCondLst>
                                            <p:cond delay="0"/>
                                          </p:stCondLst>
                                        </p:cTn>
                                        <p:tgtEl>
                                          <p:spTgt spid="16386">
                                            <p:txEl>
                                              <p:pRg st="2" end="2"/>
                                            </p:txEl>
                                          </p:spTgt>
                                        </p:tgtEl>
                                        <p:attrNameLst>
                                          <p:attrName>ppt_x</p:attrName>
                                        </p:attrNameLst>
                                      </p:cBhvr>
                                    </p:anim>
                                    <p:anim from="(-#ppt_h/2)" to="(#ppt_y)" calcmode="lin" valueType="num">
                                      <p:cBhvr>
                                        <p:cTn id="15" dur="1000" fill="hold">
                                          <p:stCondLst>
                                            <p:cond delay="0"/>
                                          </p:stCondLst>
                                        </p:cTn>
                                        <p:tgtEl>
                                          <p:spTgt spid="16386">
                                            <p:txEl>
                                              <p:pRg st="2" end="2"/>
                                            </p:txEl>
                                          </p:spTgt>
                                        </p:tgtEl>
                                        <p:attrNameLst>
                                          <p:attrName>ppt_y</p:attrName>
                                        </p:attrNameLst>
                                      </p:cBhvr>
                                    </p:anim>
                                    <p:animRot by="21600000">
                                      <p:cBhvr>
                                        <p:cTn id="16" dur="1000" fill="hold">
                                          <p:stCondLst>
                                            <p:cond delay="0"/>
                                          </p:stCondLst>
                                        </p:cTn>
                                        <p:tgtEl>
                                          <p:spTgt spid="16386">
                                            <p:txEl>
                                              <p:pRg st="2" end="2"/>
                                            </p:txEl>
                                          </p:spTgt>
                                        </p:tgtEl>
                                        <p:attrNameLst>
                                          <p:attrName>r</p:attrName>
                                        </p:attrNameLst>
                                      </p:cBhvr>
                                    </p:animRot>
                                  </p:childTnLst>
                                </p:cTn>
                              </p:par>
                              <p:par>
                                <p:cTn id="17" presetID="56" presetClass="entr" presetSubtype="0" fill="hold" nodeType="withEffect">
                                  <p:stCondLst>
                                    <p:cond delay="0"/>
                                  </p:stCondLst>
                                  <p:iterate type="lt">
                                    <p:tmPct val="10000"/>
                                  </p:iterate>
                                  <p:childTnLst>
                                    <p:set>
                                      <p:cBhvr>
                                        <p:cTn id="18" dur="1" fill="hold">
                                          <p:stCondLst>
                                            <p:cond delay="0"/>
                                          </p:stCondLst>
                                        </p:cTn>
                                        <p:tgtEl>
                                          <p:spTgt spid="16386">
                                            <p:txEl>
                                              <p:pRg st="3" end="3"/>
                                            </p:txEl>
                                          </p:spTgt>
                                        </p:tgtEl>
                                        <p:attrNameLst>
                                          <p:attrName>style.visibility</p:attrName>
                                        </p:attrNameLst>
                                      </p:cBhvr>
                                      <p:to>
                                        <p:strVal val="visible"/>
                                      </p:to>
                                    </p:set>
                                    <p:anim by="(-#ppt_w*2)" calcmode="lin" valueType="num">
                                      <p:cBhvr rctx="PPT">
                                        <p:cTn id="19" dur="500" autoRev="1" fill="hold">
                                          <p:stCondLst>
                                            <p:cond delay="0"/>
                                          </p:stCondLst>
                                        </p:cTn>
                                        <p:tgtEl>
                                          <p:spTgt spid="16386">
                                            <p:txEl>
                                              <p:pRg st="3" end="3"/>
                                            </p:txEl>
                                          </p:spTgt>
                                        </p:tgtEl>
                                        <p:attrNameLst>
                                          <p:attrName>ppt_w</p:attrName>
                                        </p:attrNameLst>
                                      </p:cBhvr>
                                    </p:anim>
                                    <p:anim by="(#ppt_w*0.50)" calcmode="lin" valueType="num">
                                      <p:cBhvr>
                                        <p:cTn id="20" dur="500" decel="50000" autoRev="1" fill="hold">
                                          <p:stCondLst>
                                            <p:cond delay="0"/>
                                          </p:stCondLst>
                                        </p:cTn>
                                        <p:tgtEl>
                                          <p:spTgt spid="16386">
                                            <p:txEl>
                                              <p:pRg st="3" end="3"/>
                                            </p:txEl>
                                          </p:spTgt>
                                        </p:tgtEl>
                                        <p:attrNameLst>
                                          <p:attrName>ppt_x</p:attrName>
                                        </p:attrNameLst>
                                      </p:cBhvr>
                                    </p:anim>
                                    <p:anim from="(-#ppt_h/2)" to="(#ppt_y)" calcmode="lin" valueType="num">
                                      <p:cBhvr>
                                        <p:cTn id="21" dur="1000" fill="hold">
                                          <p:stCondLst>
                                            <p:cond delay="0"/>
                                          </p:stCondLst>
                                        </p:cTn>
                                        <p:tgtEl>
                                          <p:spTgt spid="16386">
                                            <p:txEl>
                                              <p:pRg st="3" end="3"/>
                                            </p:txEl>
                                          </p:spTgt>
                                        </p:tgtEl>
                                        <p:attrNameLst>
                                          <p:attrName>ppt_y</p:attrName>
                                        </p:attrNameLst>
                                      </p:cBhvr>
                                    </p:anim>
                                    <p:animRot by="21600000">
                                      <p:cBhvr>
                                        <p:cTn id="22" dur="1000" fill="hold">
                                          <p:stCondLst>
                                            <p:cond delay="0"/>
                                          </p:stCondLst>
                                        </p:cTn>
                                        <p:tgtEl>
                                          <p:spTgt spid="16386">
                                            <p:txEl>
                                              <p:pRg st="3" end="3"/>
                                            </p:txEl>
                                          </p:spTgt>
                                        </p:tgtEl>
                                        <p:attrNameLst>
                                          <p:attrName>r</p:attrName>
                                        </p:attrNameLst>
                                      </p:cBhvr>
                                    </p:animRot>
                                  </p:childTnLst>
                                </p:cTn>
                              </p:par>
                            </p:childTnLst>
                          </p:cTn>
                        </p:par>
                      </p:childTnLst>
                    </p:cTn>
                  </p:par>
                  <p:par>
                    <p:cTn id="23" fill="hold">
                      <p:stCondLst>
                        <p:cond delay="indefinite"/>
                      </p:stCondLst>
                      <p:childTnLst>
                        <p:par>
                          <p:cTn id="24" fill="hold">
                            <p:stCondLst>
                              <p:cond delay="0"/>
                            </p:stCondLst>
                            <p:childTnLst>
                              <p:par>
                                <p:cTn id="25" presetID="56" presetClass="entr" presetSubtype="0" fill="hold" nodeType="clickEffect">
                                  <p:stCondLst>
                                    <p:cond delay="0"/>
                                  </p:stCondLst>
                                  <p:iterate type="lt">
                                    <p:tmPct val="10000"/>
                                  </p:iterate>
                                  <p:childTnLst>
                                    <p:set>
                                      <p:cBhvr>
                                        <p:cTn id="26" dur="1" fill="hold">
                                          <p:stCondLst>
                                            <p:cond delay="0"/>
                                          </p:stCondLst>
                                        </p:cTn>
                                        <p:tgtEl>
                                          <p:spTgt spid="16387">
                                            <p:txEl>
                                              <p:pRg st="1" end="1"/>
                                            </p:txEl>
                                          </p:spTgt>
                                        </p:tgtEl>
                                        <p:attrNameLst>
                                          <p:attrName>style.visibility</p:attrName>
                                        </p:attrNameLst>
                                      </p:cBhvr>
                                      <p:to>
                                        <p:strVal val="visible"/>
                                      </p:to>
                                    </p:set>
                                    <p:anim by="(-#ppt_w*2)" calcmode="lin" valueType="num">
                                      <p:cBhvr rctx="PPT">
                                        <p:cTn id="27" dur="500" autoRev="1" fill="hold">
                                          <p:stCondLst>
                                            <p:cond delay="0"/>
                                          </p:stCondLst>
                                        </p:cTn>
                                        <p:tgtEl>
                                          <p:spTgt spid="16387">
                                            <p:txEl>
                                              <p:pRg st="1" end="1"/>
                                            </p:txEl>
                                          </p:spTgt>
                                        </p:tgtEl>
                                        <p:attrNameLst>
                                          <p:attrName>ppt_w</p:attrName>
                                        </p:attrNameLst>
                                      </p:cBhvr>
                                    </p:anim>
                                    <p:anim by="(#ppt_w*0.50)" calcmode="lin" valueType="num">
                                      <p:cBhvr>
                                        <p:cTn id="28" dur="500" decel="50000" autoRev="1" fill="hold">
                                          <p:stCondLst>
                                            <p:cond delay="0"/>
                                          </p:stCondLst>
                                        </p:cTn>
                                        <p:tgtEl>
                                          <p:spTgt spid="16387">
                                            <p:txEl>
                                              <p:pRg st="1" end="1"/>
                                            </p:txEl>
                                          </p:spTgt>
                                        </p:tgtEl>
                                        <p:attrNameLst>
                                          <p:attrName>ppt_x</p:attrName>
                                        </p:attrNameLst>
                                      </p:cBhvr>
                                    </p:anim>
                                    <p:anim from="(-#ppt_h/2)" to="(#ppt_y)" calcmode="lin" valueType="num">
                                      <p:cBhvr>
                                        <p:cTn id="29" dur="1000" fill="hold">
                                          <p:stCondLst>
                                            <p:cond delay="0"/>
                                          </p:stCondLst>
                                        </p:cTn>
                                        <p:tgtEl>
                                          <p:spTgt spid="16387">
                                            <p:txEl>
                                              <p:pRg st="1" end="1"/>
                                            </p:txEl>
                                          </p:spTgt>
                                        </p:tgtEl>
                                        <p:attrNameLst>
                                          <p:attrName>ppt_y</p:attrName>
                                        </p:attrNameLst>
                                      </p:cBhvr>
                                    </p:anim>
                                    <p:animRot by="21600000">
                                      <p:cBhvr>
                                        <p:cTn id="30" dur="1000" fill="hold">
                                          <p:stCondLst>
                                            <p:cond delay="0"/>
                                          </p:stCondLst>
                                        </p:cTn>
                                        <p:tgtEl>
                                          <p:spTgt spid="16387">
                                            <p:txEl>
                                              <p:pRg st="1" end="1"/>
                                            </p:txEl>
                                          </p:spTgt>
                                        </p:tgtEl>
                                        <p:attrNameLst>
                                          <p:attrName>r</p:attrName>
                                        </p:attrNameLst>
                                      </p:cBhvr>
                                    </p:animRot>
                                  </p:childTnLst>
                                </p:cTn>
                              </p:par>
                            </p:childTnLst>
                          </p:cTn>
                        </p:par>
                      </p:childTnLst>
                    </p:cTn>
                  </p:par>
                  <p:par>
                    <p:cTn id="31" fill="hold">
                      <p:stCondLst>
                        <p:cond delay="indefinite"/>
                      </p:stCondLst>
                      <p:childTnLst>
                        <p:par>
                          <p:cTn id="32" fill="hold">
                            <p:stCondLst>
                              <p:cond delay="0"/>
                            </p:stCondLst>
                            <p:childTnLst>
                              <p:par>
                                <p:cTn id="33" presetID="56" presetClass="entr" presetSubtype="0" fill="hold" nodeType="clickEffect">
                                  <p:stCondLst>
                                    <p:cond delay="0"/>
                                  </p:stCondLst>
                                  <p:iterate type="lt">
                                    <p:tmPct val="10000"/>
                                  </p:iterate>
                                  <p:childTnLst>
                                    <p:set>
                                      <p:cBhvr>
                                        <p:cTn id="34" dur="1" fill="hold">
                                          <p:stCondLst>
                                            <p:cond delay="0"/>
                                          </p:stCondLst>
                                        </p:cTn>
                                        <p:tgtEl>
                                          <p:spTgt spid="16387">
                                            <p:txEl>
                                              <p:pRg st="3" end="3"/>
                                            </p:txEl>
                                          </p:spTgt>
                                        </p:tgtEl>
                                        <p:attrNameLst>
                                          <p:attrName>style.visibility</p:attrName>
                                        </p:attrNameLst>
                                      </p:cBhvr>
                                      <p:to>
                                        <p:strVal val="visible"/>
                                      </p:to>
                                    </p:set>
                                    <p:anim by="(-#ppt_w*2)" calcmode="lin" valueType="num">
                                      <p:cBhvr rctx="PPT">
                                        <p:cTn id="35" dur="500" autoRev="1" fill="hold">
                                          <p:stCondLst>
                                            <p:cond delay="0"/>
                                          </p:stCondLst>
                                        </p:cTn>
                                        <p:tgtEl>
                                          <p:spTgt spid="16387">
                                            <p:txEl>
                                              <p:pRg st="3" end="3"/>
                                            </p:txEl>
                                          </p:spTgt>
                                        </p:tgtEl>
                                        <p:attrNameLst>
                                          <p:attrName>ppt_w</p:attrName>
                                        </p:attrNameLst>
                                      </p:cBhvr>
                                    </p:anim>
                                    <p:anim by="(#ppt_w*0.50)" calcmode="lin" valueType="num">
                                      <p:cBhvr>
                                        <p:cTn id="36" dur="500" decel="50000" autoRev="1" fill="hold">
                                          <p:stCondLst>
                                            <p:cond delay="0"/>
                                          </p:stCondLst>
                                        </p:cTn>
                                        <p:tgtEl>
                                          <p:spTgt spid="16387">
                                            <p:txEl>
                                              <p:pRg st="3" end="3"/>
                                            </p:txEl>
                                          </p:spTgt>
                                        </p:tgtEl>
                                        <p:attrNameLst>
                                          <p:attrName>ppt_x</p:attrName>
                                        </p:attrNameLst>
                                      </p:cBhvr>
                                    </p:anim>
                                    <p:anim from="(-#ppt_h/2)" to="(#ppt_y)" calcmode="lin" valueType="num">
                                      <p:cBhvr>
                                        <p:cTn id="37" dur="1000" fill="hold">
                                          <p:stCondLst>
                                            <p:cond delay="0"/>
                                          </p:stCondLst>
                                        </p:cTn>
                                        <p:tgtEl>
                                          <p:spTgt spid="16387">
                                            <p:txEl>
                                              <p:pRg st="3" end="3"/>
                                            </p:txEl>
                                          </p:spTgt>
                                        </p:tgtEl>
                                        <p:attrNameLst>
                                          <p:attrName>ppt_y</p:attrName>
                                        </p:attrNameLst>
                                      </p:cBhvr>
                                    </p:anim>
                                    <p:animRot by="21600000">
                                      <p:cBhvr>
                                        <p:cTn id="38" dur="1000" fill="hold">
                                          <p:stCondLst>
                                            <p:cond delay="0"/>
                                          </p:stCondLst>
                                        </p:cTn>
                                        <p:tgtEl>
                                          <p:spTgt spid="16387">
                                            <p:txEl>
                                              <p:pRg st="3" end="3"/>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linga">
  <a:themeElements>
    <a:clrScheme name="Slinga">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Slinga">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nga">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4907</TotalTime>
  <Words>1486</Words>
  <Application>Microsoft Office PowerPoint</Application>
  <PresentationFormat>Bredbild</PresentationFormat>
  <Paragraphs>150</Paragraphs>
  <Slides>17</Slides>
  <Notes>12</Notes>
  <HiddenSlides>0</HiddenSlides>
  <MMClips>0</MMClips>
  <ScaleCrop>false</ScaleCrop>
  <HeadingPairs>
    <vt:vector size="8" baseType="variant">
      <vt:variant>
        <vt:lpstr>Använt teckensnitt</vt:lpstr>
      </vt:variant>
      <vt:variant>
        <vt:i4>6</vt:i4>
      </vt:variant>
      <vt:variant>
        <vt:lpstr>Tema</vt:lpstr>
      </vt:variant>
      <vt:variant>
        <vt:i4>1</vt:i4>
      </vt:variant>
      <vt:variant>
        <vt:lpstr>Serverprogram för OLE-inbäddning</vt:lpstr>
      </vt:variant>
      <vt:variant>
        <vt:i4>0</vt:i4>
      </vt:variant>
      <vt:variant>
        <vt:lpstr>Bildrubriker</vt:lpstr>
      </vt:variant>
      <vt:variant>
        <vt:i4>17</vt:i4>
      </vt:variant>
    </vt:vector>
  </HeadingPairs>
  <TitlesOfParts>
    <vt:vector size="24" baseType="lpstr">
      <vt:lpstr>Arial</vt:lpstr>
      <vt:lpstr>Calibri</vt:lpstr>
      <vt:lpstr>Century Gothic</vt:lpstr>
      <vt:lpstr>Comic Sans MS</vt:lpstr>
      <vt:lpstr>Times New Roman</vt:lpstr>
      <vt:lpstr>Wingdings 3</vt:lpstr>
      <vt:lpstr>Slinga</vt:lpstr>
      <vt:lpstr>Antikens Rom</vt:lpstr>
      <vt:lpstr>PowerPoint-presentation</vt:lpstr>
      <vt:lpstr>Romarriket  grundas och expanderar</vt:lpstr>
      <vt:lpstr>Roms samhällsklasser</vt:lpstr>
      <vt:lpstr>Hur Rom styrdes</vt:lpstr>
      <vt:lpstr>En annan viktig maktfaktor</vt:lpstr>
      <vt:lpstr>Roms Provinser</vt:lpstr>
      <vt:lpstr>De erövrade områdena</vt:lpstr>
      <vt:lpstr>Positivt och Negativt med Provinserna</vt:lpstr>
      <vt:lpstr>Roms tillbakagång, början till slutet‏</vt:lpstr>
      <vt:lpstr>Kända Diktatorer och kejsare</vt:lpstr>
      <vt:lpstr>Roms sönderfall</vt:lpstr>
      <vt:lpstr>Varför gick romarriket under?</vt:lpstr>
      <vt:lpstr>PowerPoint-presentation</vt:lpstr>
      <vt:lpstr>Politiska orsaker</vt:lpstr>
      <vt:lpstr>Ekonomiska orsaker</vt:lpstr>
      <vt:lpstr>Sociala orsaker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Antikens Rom</dc:title>
  <dc:creator>Matilda Andersson</dc:creator>
  <cp:lastModifiedBy>Elliot Nilsson</cp:lastModifiedBy>
  <cp:revision>50</cp:revision>
  <dcterms:created xsi:type="dcterms:W3CDTF">2014-11-09T12:00:24Z</dcterms:created>
  <dcterms:modified xsi:type="dcterms:W3CDTF">2023-11-27T11:19:17Z</dcterms:modified>
</cp:coreProperties>
</file>