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5" r:id="rId3"/>
    <p:sldId id="257" r:id="rId4"/>
    <p:sldId id="267" r:id="rId5"/>
    <p:sldId id="266" r:id="rId6"/>
    <p:sldId id="262" r:id="rId7"/>
    <p:sldId id="260" r:id="rId8"/>
    <p:sldId id="268" r:id="rId9"/>
    <p:sldId id="269" r:id="rId10"/>
    <p:sldId id="270" r:id="rId11"/>
    <p:sldId id="263" r:id="rId12"/>
    <p:sldId id="276" r:id="rId13"/>
    <p:sldId id="277" r:id="rId14"/>
    <p:sldId id="278" r:id="rId15"/>
    <p:sldId id="279" r:id="rId16"/>
    <p:sldId id="280" r:id="rId17"/>
    <p:sldId id="28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70" autoAdjust="0"/>
    <p:restoredTop sz="94660"/>
  </p:normalViewPr>
  <p:slideViewPr>
    <p:cSldViewPr snapToGrid="0">
      <p:cViewPr varScale="1">
        <p:scale>
          <a:sx n="69" d="100"/>
          <a:sy n="69"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EBDDC-A864-8542-9E03-E13EC68C085A}" type="datetimeFigureOut">
              <a:rPr lang="sv-SE" smtClean="0"/>
              <a:t>2023-11-27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38A8F-2135-694F-8305-A7F42F6E2B8C}" type="slidenum">
              <a:rPr lang="sv-SE" smtClean="0"/>
              <a:t>‹#›</a:t>
            </a:fld>
            <a:endParaRPr lang="sv-SE"/>
          </a:p>
        </p:txBody>
      </p:sp>
    </p:spTree>
    <p:extLst>
      <p:ext uri="{BB962C8B-B14F-4D97-AF65-F5344CB8AC3E}">
        <p14:creationId xmlns:p14="http://schemas.microsoft.com/office/powerpoint/2010/main" val="401103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D9214F08-9EC5-7B42-A004-6FD442B62C73}"/>
              </a:ext>
            </a:extLst>
          </p:cNvPr>
          <p:cNvSpPr>
            <a:spLocks noGrp="1" noChangeArrowheads="1"/>
          </p:cNvSpPr>
          <p:nvPr>
            <p:ph type="sldNum"/>
          </p:nvPr>
        </p:nvSpPr>
        <p:spPr>
          <a:ln/>
        </p:spPr>
        <p:txBody>
          <a:bodyPr/>
          <a:lstStyle/>
          <a:p>
            <a:fld id="{B9682750-E898-9D45-B9F6-8B9EED22463C}" type="slidenum">
              <a:rPr lang="sv-SE" altLang="sv-SE"/>
              <a:pPr/>
              <a:t>2</a:t>
            </a:fld>
            <a:endParaRPr lang="sv-SE" altLang="sv-SE"/>
          </a:p>
        </p:txBody>
      </p:sp>
      <p:sp>
        <p:nvSpPr>
          <p:cNvPr id="30721" name="Text Box 1">
            <a:extLst>
              <a:ext uri="{FF2B5EF4-FFF2-40B4-BE49-F238E27FC236}">
                <a16:creationId xmlns:a16="http://schemas.microsoft.com/office/drawing/2014/main" id="{43674073-3AC5-214F-A760-93BA89273C5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0722" name="Text Box 2">
            <a:extLst>
              <a:ext uri="{FF2B5EF4-FFF2-40B4-BE49-F238E27FC236}">
                <a16:creationId xmlns:a16="http://schemas.microsoft.com/office/drawing/2014/main" id="{53692A3C-10E6-A642-9EF9-0A80F8F99B17}"/>
              </a:ext>
            </a:extLst>
          </p:cNvPr>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Roms storhetstid var lång och man dominerade en mycket stor yta av Europa. Man brukar dela in rikets tid i tre delar. Det bör dock påpekas att Rom inte försvann efter 476 e.kr. utan levde kvar som ett rike fram till 1400-talet, dock i mindre skala och definitivt utan den makt man en gång haft.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246EEC9-34CA-7142-A988-37202F2710DE}"/>
              </a:ext>
            </a:extLst>
          </p:cNvPr>
          <p:cNvSpPr>
            <a:spLocks noGrp="1" noChangeArrowheads="1"/>
          </p:cNvSpPr>
          <p:nvPr>
            <p:ph type="sldNum"/>
          </p:nvPr>
        </p:nvSpPr>
        <p:spPr>
          <a:ln/>
        </p:spPr>
        <p:txBody>
          <a:bodyPr/>
          <a:lstStyle/>
          <a:p>
            <a:fld id="{06B92461-4B60-3B41-8542-F5AA77B364FD}" type="slidenum">
              <a:rPr lang="sv-SE" altLang="sv-SE"/>
              <a:pPr/>
              <a:t>15</a:t>
            </a:fld>
            <a:endParaRPr lang="sv-SE" altLang="sv-SE"/>
          </a:p>
        </p:txBody>
      </p:sp>
      <p:sp>
        <p:nvSpPr>
          <p:cNvPr id="52225" name="Text Box 1">
            <a:extLst>
              <a:ext uri="{FF2B5EF4-FFF2-40B4-BE49-F238E27FC236}">
                <a16:creationId xmlns:a16="http://schemas.microsoft.com/office/drawing/2014/main" id="{F9FBDA37-ACEE-8A40-8E19-7E75CE24F3AB}"/>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2226" name="Text Box 2">
            <a:extLst>
              <a:ext uri="{FF2B5EF4-FFF2-40B4-BE49-F238E27FC236}">
                <a16:creationId xmlns:a16="http://schemas.microsoft.com/office/drawing/2014/main" id="{E7D52122-75D7-E843-AB3B-67A34291A07E}"/>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30B1B48E-BB26-E842-8B66-C5C1779590B0}"/>
              </a:ext>
            </a:extLst>
          </p:cNvPr>
          <p:cNvSpPr>
            <a:spLocks noGrp="1" noChangeArrowheads="1"/>
          </p:cNvSpPr>
          <p:nvPr>
            <p:ph type="sldNum"/>
          </p:nvPr>
        </p:nvSpPr>
        <p:spPr>
          <a:ln/>
        </p:spPr>
        <p:txBody>
          <a:bodyPr/>
          <a:lstStyle/>
          <a:p>
            <a:fld id="{02BD611A-098C-6349-B731-40C44CCCFB06}" type="slidenum">
              <a:rPr lang="sv-SE" altLang="sv-SE"/>
              <a:pPr/>
              <a:t>16</a:t>
            </a:fld>
            <a:endParaRPr lang="sv-SE" altLang="sv-SE"/>
          </a:p>
        </p:txBody>
      </p:sp>
      <p:sp>
        <p:nvSpPr>
          <p:cNvPr id="53249" name="Text Box 1">
            <a:extLst>
              <a:ext uri="{FF2B5EF4-FFF2-40B4-BE49-F238E27FC236}">
                <a16:creationId xmlns:a16="http://schemas.microsoft.com/office/drawing/2014/main" id="{E5DEF563-B8CA-4944-82F2-7A8624B93AD6}"/>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3250" name="Text Box 2">
            <a:extLst>
              <a:ext uri="{FF2B5EF4-FFF2-40B4-BE49-F238E27FC236}">
                <a16:creationId xmlns:a16="http://schemas.microsoft.com/office/drawing/2014/main" id="{E4367933-A924-B645-A047-AD085922D431}"/>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BA7B27C-76F2-2344-A5B7-F795A5363029}"/>
              </a:ext>
            </a:extLst>
          </p:cNvPr>
          <p:cNvSpPr>
            <a:spLocks noGrp="1" noChangeArrowheads="1"/>
          </p:cNvSpPr>
          <p:nvPr>
            <p:ph type="sldNum"/>
          </p:nvPr>
        </p:nvSpPr>
        <p:spPr>
          <a:ln/>
        </p:spPr>
        <p:txBody>
          <a:bodyPr/>
          <a:lstStyle/>
          <a:p>
            <a:fld id="{FC6C5276-C7ED-3D4B-9ECA-6DD476844359}" type="slidenum">
              <a:rPr lang="sv-SE" altLang="sv-SE"/>
              <a:pPr/>
              <a:t>17</a:t>
            </a:fld>
            <a:endParaRPr lang="sv-SE" altLang="sv-SE"/>
          </a:p>
        </p:txBody>
      </p:sp>
      <p:sp>
        <p:nvSpPr>
          <p:cNvPr id="54273" name="Text Box 1">
            <a:extLst>
              <a:ext uri="{FF2B5EF4-FFF2-40B4-BE49-F238E27FC236}">
                <a16:creationId xmlns:a16="http://schemas.microsoft.com/office/drawing/2014/main" id="{6B5761F5-DFA2-044E-9679-1F784FAFD66F}"/>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4274" name="Text Box 2">
            <a:extLst>
              <a:ext uri="{FF2B5EF4-FFF2-40B4-BE49-F238E27FC236}">
                <a16:creationId xmlns:a16="http://schemas.microsoft.com/office/drawing/2014/main" id="{3105C0F5-A06D-7940-B572-E304CA1C77AD}"/>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FCC42DB-BBB1-2F42-867A-8B9EA7A78B6C}"/>
              </a:ext>
            </a:extLst>
          </p:cNvPr>
          <p:cNvSpPr>
            <a:spLocks noGrp="1" noChangeArrowheads="1"/>
          </p:cNvSpPr>
          <p:nvPr>
            <p:ph type="sldNum"/>
          </p:nvPr>
        </p:nvSpPr>
        <p:spPr>
          <a:ln/>
        </p:spPr>
        <p:txBody>
          <a:bodyPr/>
          <a:lstStyle/>
          <a:p>
            <a:fld id="{50A5747D-64D5-7743-80A3-292659D4DC6E}" type="slidenum">
              <a:rPr lang="sv-SE" altLang="sv-SE"/>
              <a:pPr/>
              <a:t>4</a:t>
            </a:fld>
            <a:endParaRPr lang="sv-SE" altLang="sv-SE"/>
          </a:p>
        </p:txBody>
      </p:sp>
      <p:sp>
        <p:nvSpPr>
          <p:cNvPr id="33793" name="Text Box 1">
            <a:extLst>
              <a:ext uri="{FF2B5EF4-FFF2-40B4-BE49-F238E27FC236}">
                <a16:creationId xmlns:a16="http://schemas.microsoft.com/office/drawing/2014/main" id="{F8F18D9C-A5BC-AD49-B045-A5A30567EE90}"/>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3794" name="Text Box 2">
            <a:extLst>
              <a:ext uri="{FF2B5EF4-FFF2-40B4-BE49-F238E27FC236}">
                <a16:creationId xmlns:a16="http://schemas.microsoft.com/office/drawing/2014/main" id="{176D3BD1-6DDA-534A-B9A5-4A114563A4D4}"/>
              </a:ext>
            </a:extLst>
          </p:cNvPr>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Patricier – bestod av rika jordägare som tillhörde en överklass i samhället, en slags adel skulle man kunna säga. Denna titel var ärftlig och det fanns inget annat sätt att få den på, man kunde alltså inte gifta in sig eller bli adopterad etc.</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	Plebejer – stadens alla småbönder, hantverkare och köpmän, med andra ord samtliga fria män i staden förutom Patricierna.</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	Med tiden hävdes gränserna mellan Patricier och Plebejer. Plebejerna var betydligt fler till antalet och ansåg sig ha lika stor rätt till makt som Patricierna. Hävandet av rollerna fick dock inte så stora återverkningar p g a Patron – klientförhållandet.</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	De flesta medborgarna i Rom var på något sätt knutna till personer inom Patriciergruppen. Det politiska spelet i Rom var av stor vikt. De olika Patricierfamiljerna gick samman för att stärka sig gentemot andra Patricierformeringar. Familjens överhuvud kallades Patronus. Sammanslagningarna skedde oftast utifrån släktband. Runt denna adelsgruppering fanns sedan en mängd plebejer som gått med på att stödja Patriciergruppen vid t ex ett eventuellt val. I gengäld fick Plebejerna beskydd och hjälp. Dessa Plebejer kallades för klienter.</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	Den italienska maffian i USA följer än idag denna grupperingsprincip.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F7BE7EE-EF1D-0A45-B8EC-F71DF064BE07}"/>
              </a:ext>
            </a:extLst>
          </p:cNvPr>
          <p:cNvSpPr>
            <a:spLocks noGrp="1" noChangeArrowheads="1"/>
          </p:cNvSpPr>
          <p:nvPr>
            <p:ph type="sldNum"/>
          </p:nvPr>
        </p:nvSpPr>
        <p:spPr>
          <a:ln/>
        </p:spPr>
        <p:txBody>
          <a:bodyPr/>
          <a:lstStyle/>
          <a:p>
            <a:fld id="{7B40C1D9-C2B2-C645-A1D6-80891BB048F7}" type="slidenum">
              <a:rPr lang="sv-SE" altLang="sv-SE"/>
              <a:pPr/>
              <a:t>5</a:t>
            </a:fld>
            <a:endParaRPr lang="sv-SE" altLang="sv-SE"/>
          </a:p>
        </p:txBody>
      </p:sp>
      <p:sp>
        <p:nvSpPr>
          <p:cNvPr id="34817" name="Text Box 1">
            <a:extLst>
              <a:ext uri="{FF2B5EF4-FFF2-40B4-BE49-F238E27FC236}">
                <a16:creationId xmlns:a16="http://schemas.microsoft.com/office/drawing/2014/main" id="{3A7288CD-1671-D541-8A7C-DC7B4CFE3E1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4818" name="Text Box 2">
            <a:extLst>
              <a:ext uri="{FF2B5EF4-FFF2-40B4-BE49-F238E27FC236}">
                <a16:creationId xmlns:a16="http://schemas.microsoft.com/office/drawing/2014/main" id="{DBA6F8E0-BC95-D145-AEF1-AD051015D4F3}"/>
              </a:ext>
            </a:extLst>
          </p:cNvPr>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Konsulerna hade den verkliga makten. Tillsammans styrde dessa två män Rom. De fick allt som oftast igenom alla sina förslag eftersom de kunde muta Senaten med att ge Patricierna bättre villkor i samhället, d v s privilegier.</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	Om ett förslag skulle stoppas så var det Senaten som skulle göra det. Folkförsamlingens tribuner skulle alltid godkänna Senatens och Konsulernas förslag, men det hade ingen vetorätt och därför ingen egentlig makt.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147A470-A34F-8546-B074-C7A57C825B80}"/>
              </a:ext>
            </a:extLst>
          </p:cNvPr>
          <p:cNvSpPr>
            <a:spLocks noGrp="1" noChangeArrowheads="1"/>
          </p:cNvSpPr>
          <p:nvPr>
            <p:ph type="sldNum"/>
          </p:nvPr>
        </p:nvSpPr>
        <p:spPr>
          <a:ln/>
        </p:spPr>
        <p:txBody>
          <a:bodyPr/>
          <a:lstStyle/>
          <a:p>
            <a:fld id="{4651AB99-9240-0349-9680-9260DCAB9DAE}" type="slidenum">
              <a:rPr lang="sv-SE" altLang="sv-SE"/>
              <a:pPr/>
              <a:t>6</a:t>
            </a:fld>
            <a:endParaRPr lang="sv-SE" altLang="sv-SE"/>
          </a:p>
        </p:txBody>
      </p:sp>
      <p:sp>
        <p:nvSpPr>
          <p:cNvPr id="35841" name="Text Box 1">
            <a:extLst>
              <a:ext uri="{FF2B5EF4-FFF2-40B4-BE49-F238E27FC236}">
                <a16:creationId xmlns:a16="http://schemas.microsoft.com/office/drawing/2014/main" id="{C6C0184A-AB4D-6843-B221-1967E8DC049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5842" name="Text Box 2">
            <a:extLst>
              <a:ext uri="{FF2B5EF4-FFF2-40B4-BE49-F238E27FC236}">
                <a16:creationId xmlns:a16="http://schemas.microsoft.com/office/drawing/2014/main" id="{A780E9A9-8E1B-264B-9A58-ED5500275D9C}"/>
              </a:ext>
            </a:extLst>
          </p:cNvPr>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Att det till en börja bara var Patricier i armén hade att göra med att dessa hade råd att hålla sig med vapen och det var en ära att får strida för sitt land. Med tiden insåg man att det dog en hel del människor i krig och detta utarmade snabbt den minoritet av Patricier som fanns i landet. Därför bad Senaten Plebejerna om hjälp. Dessa var villiga att ställa upp i gengäld ville de dock ha mer makt, vilket man var tvungen att ge dem.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3BD5344-A208-5B41-8452-1E0ED609FEB4}"/>
              </a:ext>
            </a:extLst>
          </p:cNvPr>
          <p:cNvSpPr>
            <a:spLocks noGrp="1" noChangeArrowheads="1"/>
          </p:cNvSpPr>
          <p:nvPr>
            <p:ph type="sldNum"/>
          </p:nvPr>
        </p:nvSpPr>
        <p:spPr>
          <a:ln/>
        </p:spPr>
        <p:txBody>
          <a:bodyPr/>
          <a:lstStyle/>
          <a:p>
            <a:fld id="{03D8E3C4-05AC-B440-9AD4-173096224042}" type="slidenum">
              <a:rPr lang="sv-SE" altLang="sv-SE"/>
              <a:pPr/>
              <a:t>8</a:t>
            </a:fld>
            <a:endParaRPr lang="sv-SE" altLang="sv-SE"/>
          </a:p>
        </p:txBody>
      </p:sp>
      <p:sp>
        <p:nvSpPr>
          <p:cNvPr id="39937" name="Text Box 1">
            <a:extLst>
              <a:ext uri="{FF2B5EF4-FFF2-40B4-BE49-F238E27FC236}">
                <a16:creationId xmlns:a16="http://schemas.microsoft.com/office/drawing/2014/main" id="{6013C8AF-2EF0-2C44-96F0-504BF1F6CADE}"/>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39938" name="Text Box 2">
            <a:extLst>
              <a:ext uri="{FF2B5EF4-FFF2-40B4-BE49-F238E27FC236}">
                <a16:creationId xmlns:a16="http://schemas.microsoft.com/office/drawing/2014/main" id="{CFBC65E5-04F1-E64A-A3B0-D73013854C80}"/>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6B2A9BC-E51D-6149-88A3-CF10074D3BDF}"/>
              </a:ext>
            </a:extLst>
          </p:cNvPr>
          <p:cNvSpPr>
            <a:spLocks noGrp="1" noChangeArrowheads="1"/>
          </p:cNvSpPr>
          <p:nvPr>
            <p:ph type="sldNum"/>
          </p:nvPr>
        </p:nvSpPr>
        <p:spPr>
          <a:ln/>
        </p:spPr>
        <p:txBody>
          <a:bodyPr/>
          <a:lstStyle/>
          <a:p>
            <a:fld id="{964566EC-4772-B54A-BDEC-D0BA817C07A6}" type="slidenum">
              <a:rPr lang="sv-SE" altLang="sv-SE"/>
              <a:pPr/>
              <a:t>9</a:t>
            </a:fld>
            <a:endParaRPr lang="sv-SE" altLang="sv-SE"/>
          </a:p>
        </p:txBody>
      </p:sp>
      <p:sp>
        <p:nvSpPr>
          <p:cNvPr id="43009" name="Text Box 1">
            <a:extLst>
              <a:ext uri="{FF2B5EF4-FFF2-40B4-BE49-F238E27FC236}">
                <a16:creationId xmlns:a16="http://schemas.microsoft.com/office/drawing/2014/main" id="{AA010496-39E3-B94E-8CEF-0BDF998E0C2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3010" name="Text Box 2">
            <a:extLst>
              <a:ext uri="{FF2B5EF4-FFF2-40B4-BE49-F238E27FC236}">
                <a16:creationId xmlns:a16="http://schemas.microsoft.com/office/drawing/2014/main" id="{2F96BA88-BB06-CF4A-B80F-D7A1C2148E30}"/>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D246A84-BAEA-1940-8196-04522345CFF4}"/>
              </a:ext>
            </a:extLst>
          </p:cNvPr>
          <p:cNvSpPr>
            <a:spLocks noGrp="1" noChangeArrowheads="1"/>
          </p:cNvSpPr>
          <p:nvPr>
            <p:ph type="sldNum"/>
          </p:nvPr>
        </p:nvSpPr>
        <p:spPr>
          <a:ln/>
        </p:spPr>
        <p:txBody>
          <a:bodyPr/>
          <a:lstStyle/>
          <a:p>
            <a:fld id="{6DECDCD8-1019-DA42-BE6D-D28B38B5BC8A}" type="slidenum">
              <a:rPr lang="sv-SE" altLang="sv-SE"/>
              <a:pPr/>
              <a:t>10</a:t>
            </a:fld>
            <a:endParaRPr lang="sv-SE" altLang="sv-SE"/>
          </a:p>
        </p:txBody>
      </p:sp>
      <p:sp>
        <p:nvSpPr>
          <p:cNvPr id="44033" name="Text Box 1">
            <a:extLst>
              <a:ext uri="{FF2B5EF4-FFF2-40B4-BE49-F238E27FC236}">
                <a16:creationId xmlns:a16="http://schemas.microsoft.com/office/drawing/2014/main" id="{6795D4A0-F17C-A64C-8371-90B1254804C7}"/>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4034" name="Text Box 2">
            <a:extLst>
              <a:ext uri="{FF2B5EF4-FFF2-40B4-BE49-F238E27FC236}">
                <a16:creationId xmlns:a16="http://schemas.microsoft.com/office/drawing/2014/main" id="{9CF5BEA3-AE82-CF41-8A4E-1B463FD89101}"/>
              </a:ext>
            </a:extLst>
          </p:cNvPr>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cs typeface="Lucida Sans Unicode" panose="020B0602030504020204" pitchFamily="34" charset="0"/>
              </a:rPr>
              <a:t>Bröderna Tiberius och Gaius Gracchus strider för att Plebejerna ska få det bättre i samhället. De lyfter fram de stora problem som Rom hamnat i. Senaten inser att dessa kan skapa problem och båda mördas.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37DDC2C-AF8F-1048-95A8-644A55CD14B0}"/>
              </a:ext>
            </a:extLst>
          </p:cNvPr>
          <p:cNvSpPr>
            <a:spLocks noGrp="1" noChangeArrowheads="1"/>
          </p:cNvSpPr>
          <p:nvPr>
            <p:ph type="sldNum"/>
          </p:nvPr>
        </p:nvSpPr>
        <p:spPr>
          <a:ln/>
        </p:spPr>
        <p:txBody>
          <a:bodyPr/>
          <a:lstStyle/>
          <a:p>
            <a:fld id="{30E2C563-1EB0-FA45-BFAD-C5A9A715D426}" type="slidenum">
              <a:rPr lang="sv-SE" altLang="sv-SE"/>
              <a:pPr/>
              <a:t>12</a:t>
            </a:fld>
            <a:endParaRPr lang="sv-SE" altLang="sv-SE"/>
          </a:p>
        </p:txBody>
      </p:sp>
      <p:sp>
        <p:nvSpPr>
          <p:cNvPr id="50177" name="Text Box 1">
            <a:extLst>
              <a:ext uri="{FF2B5EF4-FFF2-40B4-BE49-F238E27FC236}">
                <a16:creationId xmlns:a16="http://schemas.microsoft.com/office/drawing/2014/main" id="{39312730-4C44-774A-9C4B-972E17F0CC3C}"/>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0178" name="Text Box 2">
            <a:extLst>
              <a:ext uri="{FF2B5EF4-FFF2-40B4-BE49-F238E27FC236}">
                <a16:creationId xmlns:a16="http://schemas.microsoft.com/office/drawing/2014/main" id="{C527E678-495F-CD47-A110-DBE5D12C73EF}"/>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5CCBDD2D-0497-2F4F-9379-F9078F65311B}"/>
              </a:ext>
            </a:extLst>
          </p:cNvPr>
          <p:cNvSpPr>
            <a:spLocks noGrp="1" noChangeArrowheads="1"/>
          </p:cNvSpPr>
          <p:nvPr>
            <p:ph type="sldNum"/>
          </p:nvPr>
        </p:nvSpPr>
        <p:spPr>
          <a:ln/>
        </p:spPr>
        <p:txBody>
          <a:bodyPr/>
          <a:lstStyle/>
          <a:p>
            <a:fld id="{3C63DC39-DAC5-5C4E-B4F5-E8C8599B704F}" type="slidenum">
              <a:rPr lang="sv-SE" altLang="sv-SE"/>
              <a:pPr/>
              <a:t>14</a:t>
            </a:fld>
            <a:endParaRPr lang="sv-SE" altLang="sv-SE"/>
          </a:p>
        </p:txBody>
      </p:sp>
      <p:sp>
        <p:nvSpPr>
          <p:cNvPr id="51201" name="Text Box 1">
            <a:extLst>
              <a:ext uri="{FF2B5EF4-FFF2-40B4-BE49-F238E27FC236}">
                <a16:creationId xmlns:a16="http://schemas.microsoft.com/office/drawing/2014/main" id="{E197C82F-B263-9248-A896-38AFDE54A12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51202" name="Text Box 2">
            <a:extLst>
              <a:ext uri="{FF2B5EF4-FFF2-40B4-BE49-F238E27FC236}">
                <a16:creationId xmlns:a16="http://schemas.microsoft.com/office/drawing/2014/main" id="{85C18B19-5740-E840-82F8-82D94485E04D}"/>
              </a:ext>
            </a:extLst>
          </p:cNvPr>
          <p:cNvSpPr txBox="1">
            <a:spLocks noGrp="1" noChangeArrowheads="1"/>
          </p:cNvSpPr>
          <p:nvPr>
            <p:ph type="body"/>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v-SE"/>
              <a:t>Klicka här för att ändra format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313325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v-SE"/>
              <a:t>Klicka här för att ändra format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104550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format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8BF55D-37C4-4A98-9C33-7E01099BD0C4}" type="slidenum">
              <a:rPr lang="sv-SE" smtClean="0"/>
              <a:t>‹#›</a:t>
            </a:fld>
            <a:endParaRPr lang="sv-S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814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v-SE"/>
              <a:t>Klicka här för att ändra format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Klicka här för att ändra format på bakgrundstexten</a:t>
            </a:r>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224562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v-SE"/>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Klicka här för att ändra format på bakgrundstexten</a:t>
            </a:r>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8BF55D-37C4-4A98-9C33-7E01099BD0C4}" type="slidenum">
              <a:rPr lang="sv-SE" smtClean="0"/>
              <a:t>‹#›</a:t>
            </a:fld>
            <a:endParaRPr lang="sv-S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416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v-SE"/>
              <a:t>Klicka här för att ändra format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v-SE"/>
              <a:t>Klicka här för att ändra format på bakgrundstexten</a:t>
            </a:r>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420050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106620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v-SE"/>
              <a:t>Klicka här för att ändra format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85769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5D926-F621-F74B-B752-E38D185595CE}"/>
              </a:ext>
            </a:extLst>
          </p:cNvPr>
          <p:cNvSpPr>
            <a:spLocks noGrp="1"/>
          </p:cNvSpPr>
          <p:nvPr>
            <p:ph type="title"/>
          </p:nvPr>
        </p:nvSpPr>
        <p:spPr>
          <a:xfrm>
            <a:off x="914400" y="463551"/>
            <a:ext cx="10356851" cy="1433513"/>
          </a:xfrm>
        </p:spPr>
        <p:txBody>
          <a:bodyPr/>
          <a:lstStyle/>
          <a:p>
            <a:r>
              <a:rPr lang="sv-SE"/>
              <a:t>Klicka här för att ändra mall för rubrikformat</a:t>
            </a:r>
          </a:p>
        </p:txBody>
      </p:sp>
      <p:sp>
        <p:nvSpPr>
          <p:cNvPr id="3" name="Platshållare för onlinebild 2">
            <a:extLst>
              <a:ext uri="{FF2B5EF4-FFF2-40B4-BE49-F238E27FC236}">
                <a16:creationId xmlns:a16="http://schemas.microsoft.com/office/drawing/2014/main" id="{12C0E39B-0EE1-8940-9F1B-A092C73CA872}"/>
              </a:ext>
            </a:extLst>
          </p:cNvPr>
          <p:cNvSpPr>
            <a:spLocks noGrp="1"/>
          </p:cNvSpPr>
          <p:nvPr>
            <p:ph type="clipArt" sz="half" idx="1"/>
          </p:nvPr>
        </p:nvSpPr>
        <p:spPr>
          <a:xfrm>
            <a:off x="914401" y="1981201"/>
            <a:ext cx="5075767" cy="4233863"/>
          </a:xfrm>
        </p:spPr>
        <p:txBody>
          <a:bodyPr/>
          <a:lstStyle/>
          <a:p>
            <a:endParaRPr lang="sv-SE"/>
          </a:p>
        </p:txBody>
      </p:sp>
      <p:sp>
        <p:nvSpPr>
          <p:cNvPr id="4" name="Platshållare för text 3">
            <a:extLst>
              <a:ext uri="{FF2B5EF4-FFF2-40B4-BE49-F238E27FC236}">
                <a16:creationId xmlns:a16="http://schemas.microsoft.com/office/drawing/2014/main" id="{10770ED3-A454-A448-9581-AB6B6822BC9D}"/>
              </a:ext>
            </a:extLst>
          </p:cNvPr>
          <p:cNvSpPr>
            <a:spLocks noGrp="1"/>
          </p:cNvSpPr>
          <p:nvPr>
            <p:ph type="body" sz="half" idx="2"/>
          </p:nvPr>
        </p:nvSpPr>
        <p:spPr>
          <a:xfrm>
            <a:off x="6193367" y="1981201"/>
            <a:ext cx="5077884" cy="4233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73BC12B-F89C-8642-85D3-A7933F3342BF}"/>
              </a:ext>
            </a:extLst>
          </p:cNvPr>
          <p:cNvSpPr>
            <a:spLocks noGrp="1"/>
          </p:cNvSpPr>
          <p:nvPr>
            <p:ph type="dt" idx="10"/>
          </p:nvPr>
        </p:nvSpPr>
        <p:spPr>
          <a:xfrm>
            <a:off x="914400" y="6248400"/>
            <a:ext cx="2533651" cy="452438"/>
          </a:xfrm>
        </p:spPr>
        <p:txBody>
          <a:bodyPr/>
          <a:lstStyle>
            <a:lvl1pPr>
              <a:defRPr/>
            </a:lvl1pPr>
          </a:lstStyle>
          <a:p>
            <a:endParaRPr lang="sv-SE" altLang="sv-SE"/>
          </a:p>
        </p:txBody>
      </p:sp>
      <p:sp>
        <p:nvSpPr>
          <p:cNvPr id="6" name="Platshållare för sidfot 5">
            <a:extLst>
              <a:ext uri="{FF2B5EF4-FFF2-40B4-BE49-F238E27FC236}">
                <a16:creationId xmlns:a16="http://schemas.microsoft.com/office/drawing/2014/main" id="{8F5F111D-3AAE-C846-89F0-C8D76DF75445}"/>
              </a:ext>
            </a:extLst>
          </p:cNvPr>
          <p:cNvSpPr>
            <a:spLocks noGrp="1"/>
          </p:cNvSpPr>
          <p:nvPr>
            <p:ph type="ftr" idx="11"/>
          </p:nvPr>
        </p:nvSpPr>
        <p:spPr>
          <a:xfrm>
            <a:off x="4165600" y="6248400"/>
            <a:ext cx="3854451" cy="452438"/>
          </a:xfrm>
        </p:spPr>
        <p:txBody>
          <a:bodyPr/>
          <a:lstStyle>
            <a:lvl1pPr>
              <a:defRPr/>
            </a:lvl1pPr>
          </a:lstStyle>
          <a:p>
            <a:endParaRPr lang="sv-SE" altLang="sv-SE"/>
          </a:p>
        </p:txBody>
      </p:sp>
      <p:sp>
        <p:nvSpPr>
          <p:cNvPr id="7" name="Platshållare för bildnummer 6">
            <a:extLst>
              <a:ext uri="{FF2B5EF4-FFF2-40B4-BE49-F238E27FC236}">
                <a16:creationId xmlns:a16="http://schemas.microsoft.com/office/drawing/2014/main" id="{84DFE4A4-9870-7E45-AB68-98CA54073AB0}"/>
              </a:ext>
            </a:extLst>
          </p:cNvPr>
          <p:cNvSpPr>
            <a:spLocks noGrp="1"/>
          </p:cNvSpPr>
          <p:nvPr>
            <p:ph type="sldNum" idx="12"/>
          </p:nvPr>
        </p:nvSpPr>
        <p:spPr>
          <a:xfrm>
            <a:off x="8737600" y="6248400"/>
            <a:ext cx="2533651" cy="452438"/>
          </a:xfrm>
        </p:spPr>
        <p:txBody>
          <a:bodyPr/>
          <a:lstStyle>
            <a:lvl1pPr>
              <a:defRPr/>
            </a:lvl1pPr>
          </a:lstStyle>
          <a:p>
            <a:fld id="{A1D1BC5A-63A5-D442-8272-C27C89D20233}" type="slidenum">
              <a:rPr lang="sv-SE" altLang="sv-SE"/>
              <a:pPr/>
              <a:t>‹#›</a:t>
            </a:fld>
            <a:endParaRPr lang="sv-SE" altLang="sv-SE"/>
          </a:p>
        </p:txBody>
      </p:sp>
    </p:spTree>
    <p:extLst>
      <p:ext uri="{BB962C8B-B14F-4D97-AF65-F5344CB8AC3E}">
        <p14:creationId xmlns:p14="http://schemas.microsoft.com/office/powerpoint/2010/main" val="371701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v-SE"/>
              <a:t>Klicka här för att ändra format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421295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1B5446D-4939-4F41-AE0E-FC989A401913}" type="datetimeFigureOut">
              <a:rPr lang="sv-SE" smtClean="0"/>
              <a:t>2023-11-27</a:t>
            </a:fld>
            <a:endParaRPr lang="sv-SE"/>
          </a:p>
        </p:txBody>
      </p:sp>
      <p:sp>
        <p:nvSpPr>
          <p:cNvPr id="5" name="Footer Placeholder 4"/>
          <p:cNvSpPr>
            <a:spLocks noGrp="1"/>
          </p:cNvSpPr>
          <p:nvPr>
            <p:ph type="ftr" sz="quarter" idx="11"/>
          </p:nvPr>
        </p:nvSpPr>
        <p:spPr/>
        <p:txBody>
          <a:bodyPr/>
          <a:lstStyle/>
          <a:p>
            <a:endParaRPr lang="sv-S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240268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390256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1B5446D-4939-4F41-AE0E-FC989A401913}" type="datetimeFigureOut">
              <a:rPr lang="sv-SE" smtClean="0"/>
              <a:t>2023-11-27</a:t>
            </a:fld>
            <a:endParaRPr lang="sv-SE"/>
          </a:p>
        </p:txBody>
      </p:sp>
      <p:sp>
        <p:nvSpPr>
          <p:cNvPr id="8" name="Footer Placeholder 7"/>
          <p:cNvSpPr>
            <a:spLocks noGrp="1"/>
          </p:cNvSpPr>
          <p:nvPr>
            <p:ph type="ftr" sz="quarter" idx="11"/>
          </p:nvPr>
        </p:nvSpPr>
        <p:spPr/>
        <p:txBody>
          <a:bodyPr/>
          <a:lstStyle/>
          <a:p>
            <a:endParaRPr lang="sv-S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420489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51B5446D-4939-4F41-AE0E-FC989A401913}" type="datetimeFigureOut">
              <a:rPr lang="sv-SE" smtClean="0"/>
              <a:t>2023-11-27</a:t>
            </a:fld>
            <a:endParaRPr lang="sv-SE"/>
          </a:p>
        </p:txBody>
      </p:sp>
      <p:sp>
        <p:nvSpPr>
          <p:cNvPr id="4" name="Footer Placeholder 3"/>
          <p:cNvSpPr>
            <a:spLocks noGrp="1"/>
          </p:cNvSpPr>
          <p:nvPr>
            <p:ph type="ftr" sz="quarter" idx="11"/>
          </p:nvPr>
        </p:nvSpPr>
        <p:spPr/>
        <p:txBody>
          <a:bodyPr/>
          <a:lstStyle/>
          <a:p>
            <a:endParaRPr lang="sv-S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394462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5446D-4939-4F41-AE0E-FC989A401913}" type="datetimeFigureOut">
              <a:rPr lang="sv-SE" smtClean="0"/>
              <a:t>2023-11-27</a:t>
            </a:fld>
            <a:endParaRPr lang="sv-SE"/>
          </a:p>
        </p:txBody>
      </p:sp>
      <p:sp>
        <p:nvSpPr>
          <p:cNvPr id="3" name="Footer Placeholder 2"/>
          <p:cNvSpPr>
            <a:spLocks noGrp="1"/>
          </p:cNvSpPr>
          <p:nvPr>
            <p:ph type="ftr" sz="quarter" idx="11"/>
          </p:nvPr>
        </p:nvSpPr>
        <p:spPr/>
        <p:txBody>
          <a:bodyPr/>
          <a:lstStyle/>
          <a:p>
            <a:endParaRPr lang="sv-S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412263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v-SE"/>
              <a:t>Klicka här för att ändra format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166812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B5446D-4939-4F41-AE0E-FC989A401913}" type="datetimeFigureOut">
              <a:rPr lang="sv-SE" smtClean="0"/>
              <a:t>2023-11-27</a:t>
            </a:fld>
            <a:endParaRPr lang="sv-SE"/>
          </a:p>
        </p:txBody>
      </p:sp>
      <p:sp>
        <p:nvSpPr>
          <p:cNvPr id="6" name="Footer Placeholder 5"/>
          <p:cNvSpPr>
            <a:spLocks noGrp="1"/>
          </p:cNvSpPr>
          <p:nvPr>
            <p:ph type="ftr" sz="quarter" idx="11"/>
          </p:nvPr>
        </p:nvSpPr>
        <p:spPr/>
        <p:txBody>
          <a:bodyPr/>
          <a:lstStyle/>
          <a:p>
            <a:endParaRPr lang="sv-S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8BF55D-37C4-4A98-9C33-7E01099BD0C4}" type="slidenum">
              <a:rPr lang="sv-SE" smtClean="0"/>
              <a:t>‹#›</a:t>
            </a:fld>
            <a:endParaRPr lang="sv-SE"/>
          </a:p>
        </p:txBody>
      </p:sp>
    </p:spTree>
    <p:extLst>
      <p:ext uri="{BB962C8B-B14F-4D97-AF65-F5344CB8AC3E}">
        <p14:creationId xmlns:p14="http://schemas.microsoft.com/office/powerpoint/2010/main" val="59852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B5446D-4939-4F41-AE0E-FC989A401913}" type="datetimeFigureOut">
              <a:rPr lang="sv-SE" smtClean="0"/>
              <a:t>2023-11-27</a:t>
            </a:fld>
            <a:endParaRPr lang="sv-S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38BF55D-37C4-4A98-9C33-7E01099BD0C4}" type="slidenum">
              <a:rPr lang="sv-SE" smtClean="0"/>
              <a:t>‹#›</a:t>
            </a:fld>
            <a:endParaRPr lang="sv-SE"/>
          </a:p>
        </p:txBody>
      </p:sp>
    </p:spTree>
    <p:extLst>
      <p:ext uri="{BB962C8B-B14F-4D97-AF65-F5344CB8AC3E}">
        <p14:creationId xmlns:p14="http://schemas.microsoft.com/office/powerpoint/2010/main" val="4283267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Antikens Rom</a:t>
            </a:r>
          </a:p>
        </p:txBody>
      </p:sp>
      <p:sp>
        <p:nvSpPr>
          <p:cNvPr id="3" name="Underrubrik 2"/>
          <p:cNvSpPr>
            <a:spLocks noGrp="1"/>
          </p:cNvSpPr>
          <p:nvPr>
            <p:ph type="subTitle" idx="1"/>
          </p:nvPr>
        </p:nvSpPr>
        <p:spPr/>
        <p:txBody>
          <a:bodyPr/>
          <a:lstStyle/>
          <a:p>
            <a:r>
              <a:rPr lang="sv-SE" dirty="0"/>
              <a:t>Uppgång och storhetstid</a:t>
            </a:r>
          </a:p>
        </p:txBody>
      </p:sp>
    </p:spTree>
    <p:extLst>
      <p:ext uri="{BB962C8B-B14F-4D97-AF65-F5344CB8AC3E}">
        <p14:creationId xmlns:p14="http://schemas.microsoft.com/office/powerpoint/2010/main" val="391483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22123D1-A724-7345-A294-F82E7660765E}"/>
              </a:ext>
            </a:extLst>
          </p:cNvPr>
          <p:cNvSpPr>
            <a:spLocks noGrp="1" noChangeArrowheads="1"/>
          </p:cNvSpPr>
          <p:nvPr>
            <p:ph type="title"/>
          </p:nvPr>
        </p:nvSpPr>
        <p:spPr>
          <a:xfrm>
            <a:off x="2209800" y="463550"/>
            <a:ext cx="8624104"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dirty="0"/>
              <a:t>Roms tillbakagång, början till slutet</a:t>
            </a:r>
            <a:r>
              <a:rPr lang="ar-SA" altLang="sv-SE" dirty="0"/>
              <a:t>‏</a:t>
            </a:r>
            <a:endParaRPr lang="sv-SE" altLang="sv-SE" dirty="0"/>
          </a:p>
        </p:txBody>
      </p:sp>
      <p:sp>
        <p:nvSpPr>
          <p:cNvPr id="17410" name="Rectangle 2">
            <a:extLst>
              <a:ext uri="{FF2B5EF4-FFF2-40B4-BE49-F238E27FC236}">
                <a16:creationId xmlns:a16="http://schemas.microsoft.com/office/drawing/2014/main" id="{E712F927-4012-7043-9DBB-5474D5E9A653}"/>
              </a:ext>
            </a:extLst>
          </p:cNvPr>
          <p:cNvSpPr>
            <a:spLocks noGrp="1" noChangeArrowheads="1"/>
          </p:cNvSpPr>
          <p:nvPr>
            <p:ph type="body" idx="1"/>
          </p:nvPr>
        </p:nvSpPr>
        <p:spPr>
          <a:xfrm>
            <a:off x="2209800" y="1365813"/>
            <a:ext cx="9272286" cy="5197033"/>
          </a:xfrm>
          <a:ln/>
        </p:spPr>
        <p:txBody>
          <a:bodyPr>
            <a:normAutofit fontScale="92500" lnSpcReduction="10000"/>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t>Uppror i Rom p g a ökad befolkning, ökad fattigdom och arbetsbrist</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t>Slavrevolter ute i provinserna (Spartacusupproret)</a:t>
            </a:r>
            <a:r>
              <a:rPr lang="ar-SA" altLang="sv-SE" sz="2400" dirty="0"/>
              <a:t>‏</a:t>
            </a:r>
            <a:endParaRPr lang="sv-SE" altLang="sv-SE" sz="2400" dirty="0"/>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t>Arméns generaler ville själva styra och började trotsa Senatens order</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t>Armén bestod numer till större delen av slavar som generalerna värvat ute i provinserna, dessa slavar hade inga känslor för Rom eller Senaten</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t>Lucius Cornelius </a:t>
            </a:r>
            <a:r>
              <a:rPr lang="sv-SE" altLang="sv-SE" sz="2400" dirty="0" err="1"/>
              <a:t>Sulla</a:t>
            </a:r>
            <a:r>
              <a:rPr lang="sv-SE" altLang="sv-SE" sz="2400" dirty="0"/>
              <a:t> tar makten i Rom 88 </a:t>
            </a:r>
            <a:r>
              <a:rPr lang="sv-SE" altLang="sv-SE" sz="2400" dirty="0" err="1"/>
              <a:t>f.kr.</a:t>
            </a:r>
            <a:r>
              <a:rPr lang="sv-SE" altLang="sv-SE" sz="2400" dirty="0"/>
              <a:t> och tar direkt bort begränsningen på hur länge en diktator får sitta</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7410">
                                            <p:txEl>
                                              <p:pRg st="0" end="0"/>
                                            </p:txEl>
                                          </p:spTgt>
                                        </p:tgtEl>
                                        <p:attrNameLst>
                                          <p:attrName>ppt_w</p:attrName>
                                        </p:attrNameLst>
                                      </p:cBhvr>
                                    </p:anim>
                                    <p:anim by="(#ppt_w*0.50)" calcmode="lin" valueType="num">
                                      <p:cBhvr>
                                        <p:cTn id="8" dur="500" decel="50000" autoRev="1" fill="hold">
                                          <p:stCondLst>
                                            <p:cond delay="0"/>
                                          </p:stCondLst>
                                        </p:cTn>
                                        <p:tgtEl>
                                          <p:spTgt spid="17410">
                                            <p:txEl>
                                              <p:pRg st="0" end="0"/>
                                            </p:txEl>
                                          </p:spTgt>
                                        </p:tgtEl>
                                        <p:attrNameLst>
                                          <p:attrName>ppt_x</p:attrName>
                                        </p:attrNameLst>
                                      </p:cBhvr>
                                    </p:anim>
                                    <p:anim from="(-#ppt_h/2)" to="(#ppt_y)" calcmode="lin" valueType="num">
                                      <p:cBhvr>
                                        <p:cTn id="9" dur="1000" fill="hold">
                                          <p:stCondLst>
                                            <p:cond delay="0"/>
                                          </p:stCondLst>
                                        </p:cTn>
                                        <p:tgtEl>
                                          <p:spTgt spid="17410">
                                            <p:txEl>
                                              <p:pRg st="0" end="0"/>
                                            </p:txEl>
                                          </p:spTgt>
                                        </p:tgtEl>
                                        <p:attrNameLst>
                                          <p:attrName>ppt_y</p:attrName>
                                        </p:attrNameLst>
                                      </p:cBhvr>
                                    </p:anim>
                                    <p:animRot by="21600000">
                                      <p:cBhvr>
                                        <p:cTn id="10" dur="1000" fill="hold">
                                          <p:stCondLst>
                                            <p:cond delay="0"/>
                                          </p:stCondLst>
                                        </p:cTn>
                                        <p:tgtEl>
                                          <p:spTgt spid="174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7410">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17410">
                                            <p:txEl>
                                              <p:pRg st="2" end="2"/>
                                            </p:txEl>
                                          </p:spTgt>
                                        </p:tgtEl>
                                        <p:attrNameLst>
                                          <p:attrName>ppt_w</p:attrName>
                                        </p:attrNameLst>
                                      </p:cBhvr>
                                    </p:anim>
                                    <p:anim by="(#ppt_w*0.50)" calcmode="lin" valueType="num">
                                      <p:cBhvr>
                                        <p:cTn id="16" dur="500" decel="50000" autoRev="1" fill="hold">
                                          <p:stCondLst>
                                            <p:cond delay="0"/>
                                          </p:stCondLst>
                                        </p:cTn>
                                        <p:tgtEl>
                                          <p:spTgt spid="17410">
                                            <p:txEl>
                                              <p:pRg st="2" end="2"/>
                                            </p:txEl>
                                          </p:spTgt>
                                        </p:tgtEl>
                                        <p:attrNameLst>
                                          <p:attrName>ppt_x</p:attrName>
                                        </p:attrNameLst>
                                      </p:cBhvr>
                                    </p:anim>
                                    <p:anim from="(-#ppt_h/2)" to="(#ppt_y)" calcmode="lin" valueType="num">
                                      <p:cBhvr>
                                        <p:cTn id="17" dur="1000" fill="hold">
                                          <p:stCondLst>
                                            <p:cond delay="0"/>
                                          </p:stCondLst>
                                        </p:cTn>
                                        <p:tgtEl>
                                          <p:spTgt spid="17410">
                                            <p:txEl>
                                              <p:pRg st="2" end="2"/>
                                            </p:txEl>
                                          </p:spTgt>
                                        </p:tgtEl>
                                        <p:attrNameLst>
                                          <p:attrName>ppt_y</p:attrName>
                                        </p:attrNameLst>
                                      </p:cBhvr>
                                    </p:anim>
                                    <p:animRot by="21600000">
                                      <p:cBhvr>
                                        <p:cTn id="18" dur="1000" fill="hold">
                                          <p:stCondLst>
                                            <p:cond delay="0"/>
                                          </p:stCondLst>
                                        </p:cTn>
                                        <p:tgtEl>
                                          <p:spTgt spid="17410">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7410">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17410">
                                            <p:txEl>
                                              <p:pRg st="4" end="4"/>
                                            </p:txEl>
                                          </p:spTgt>
                                        </p:tgtEl>
                                        <p:attrNameLst>
                                          <p:attrName>ppt_w</p:attrName>
                                        </p:attrNameLst>
                                      </p:cBhvr>
                                    </p:anim>
                                    <p:anim by="(#ppt_w*0.50)" calcmode="lin" valueType="num">
                                      <p:cBhvr>
                                        <p:cTn id="24" dur="500" decel="50000" autoRev="1" fill="hold">
                                          <p:stCondLst>
                                            <p:cond delay="0"/>
                                          </p:stCondLst>
                                        </p:cTn>
                                        <p:tgtEl>
                                          <p:spTgt spid="17410">
                                            <p:txEl>
                                              <p:pRg st="4" end="4"/>
                                            </p:txEl>
                                          </p:spTgt>
                                        </p:tgtEl>
                                        <p:attrNameLst>
                                          <p:attrName>ppt_x</p:attrName>
                                        </p:attrNameLst>
                                      </p:cBhvr>
                                    </p:anim>
                                    <p:anim from="(-#ppt_h/2)" to="(#ppt_y)" calcmode="lin" valueType="num">
                                      <p:cBhvr>
                                        <p:cTn id="25" dur="1000" fill="hold">
                                          <p:stCondLst>
                                            <p:cond delay="0"/>
                                          </p:stCondLst>
                                        </p:cTn>
                                        <p:tgtEl>
                                          <p:spTgt spid="17410">
                                            <p:txEl>
                                              <p:pRg st="4" end="4"/>
                                            </p:txEl>
                                          </p:spTgt>
                                        </p:tgtEl>
                                        <p:attrNameLst>
                                          <p:attrName>ppt_y</p:attrName>
                                        </p:attrNameLst>
                                      </p:cBhvr>
                                    </p:anim>
                                    <p:animRot by="21600000">
                                      <p:cBhvr>
                                        <p:cTn id="26" dur="1000" fill="hold">
                                          <p:stCondLst>
                                            <p:cond delay="0"/>
                                          </p:stCondLst>
                                        </p:cTn>
                                        <p:tgtEl>
                                          <p:spTgt spid="17410">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17410">
                                            <p:txEl>
                                              <p:pRg st="6" end="6"/>
                                            </p:txEl>
                                          </p:spTgt>
                                        </p:tgtEl>
                                        <p:attrNameLst>
                                          <p:attrName>style.visibility</p:attrName>
                                        </p:attrNameLst>
                                      </p:cBhvr>
                                      <p:to>
                                        <p:strVal val="visible"/>
                                      </p:to>
                                    </p:set>
                                    <p:anim by="(-#ppt_w*2)" calcmode="lin" valueType="num">
                                      <p:cBhvr rctx="PPT">
                                        <p:cTn id="31" dur="500" autoRev="1" fill="hold">
                                          <p:stCondLst>
                                            <p:cond delay="0"/>
                                          </p:stCondLst>
                                        </p:cTn>
                                        <p:tgtEl>
                                          <p:spTgt spid="17410">
                                            <p:txEl>
                                              <p:pRg st="6" end="6"/>
                                            </p:txEl>
                                          </p:spTgt>
                                        </p:tgtEl>
                                        <p:attrNameLst>
                                          <p:attrName>ppt_w</p:attrName>
                                        </p:attrNameLst>
                                      </p:cBhvr>
                                    </p:anim>
                                    <p:anim by="(#ppt_w*0.50)" calcmode="lin" valueType="num">
                                      <p:cBhvr>
                                        <p:cTn id="32" dur="500" decel="50000" autoRev="1" fill="hold">
                                          <p:stCondLst>
                                            <p:cond delay="0"/>
                                          </p:stCondLst>
                                        </p:cTn>
                                        <p:tgtEl>
                                          <p:spTgt spid="17410">
                                            <p:txEl>
                                              <p:pRg st="6" end="6"/>
                                            </p:txEl>
                                          </p:spTgt>
                                        </p:tgtEl>
                                        <p:attrNameLst>
                                          <p:attrName>ppt_x</p:attrName>
                                        </p:attrNameLst>
                                      </p:cBhvr>
                                    </p:anim>
                                    <p:anim from="(-#ppt_h/2)" to="(#ppt_y)" calcmode="lin" valueType="num">
                                      <p:cBhvr>
                                        <p:cTn id="33" dur="1000" fill="hold">
                                          <p:stCondLst>
                                            <p:cond delay="0"/>
                                          </p:stCondLst>
                                        </p:cTn>
                                        <p:tgtEl>
                                          <p:spTgt spid="17410">
                                            <p:txEl>
                                              <p:pRg st="6" end="6"/>
                                            </p:txEl>
                                          </p:spTgt>
                                        </p:tgtEl>
                                        <p:attrNameLst>
                                          <p:attrName>ppt_y</p:attrName>
                                        </p:attrNameLst>
                                      </p:cBhvr>
                                    </p:anim>
                                    <p:animRot by="21600000">
                                      <p:cBhvr>
                                        <p:cTn id="34" dur="1000" fill="hold">
                                          <p:stCondLst>
                                            <p:cond delay="0"/>
                                          </p:stCondLst>
                                        </p:cTn>
                                        <p:tgtEl>
                                          <p:spTgt spid="17410">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nodeType="clickEffect">
                                  <p:stCondLst>
                                    <p:cond delay="0"/>
                                  </p:stCondLst>
                                  <p:iterate type="lt">
                                    <p:tmPct val="10000"/>
                                  </p:iterate>
                                  <p:childTnLst>
                                    <p:set>
                                      <p:cBhvr>
                                        <p:cTn id="38" dur="1" fill="hold">
                                          <p:stCondLst>
                                            <p:cond delay="0"/>
                                          </p:stCondLst>
                                        </p:cTn>
                                        <p:tgtEl>
                                          <p:spTgt spid="17410">
                                            <p:txEl>
                                              <p:pRg st="8" end="8"/>
                                            </p:txEl>
                                          </p:spTgt>
                                        </p:tgtEl>
                                        <p:attrNameLst>
                                          <p:attrName>style.visibility</p:attrName>
                                        </p:attrNameLst>
                                      </p:cBhvr>
                                      <p:to>
                                        <p:strVal val="visible"/>
                                      </p:to>
                                    </p:set>
                                    <p:anim by="(-#ppt_w*2)" calcmode="lin" valueType="num">
                                      <p:cBhvr rctx="PPT">
                                        <p:cTn id="39" dur="500" autoRev="1" fill="hold">
                                          <p:stCondLst>
                                            <p:cond delay="0"/>
                                          </p:stCondLst>
                                        </p:cTn>
                                        <p:tgtEl>
                                          <p:spTgt spid="17410">
                                            <p:txEl>
                                              <p:pRg st="8" end="8"/>
                                            </p:txEl>
                                          </p:spTgt>
                                        </p:tgtEl>
                                        <p:attrNameLst>
                                          <p:attrName>ppt_w</p:attrName>
                                        </p:attrNameLst>
                                      </p:cBhvr>
                                    </p:anim>
                                    <p:anim by="(#ppt_w*0.50)" calcmode="lin" valueType="num">
                                      <p:cBhvr>
                                        <p:cTn id="40" dur="500" decel="50000" autoRev="1" fill="hold">
                                          <p:stCondLst>
                                            <p:cond delay="0"/>
                                          </p:stCondLst>
                                        </p:cTn>
                                        <p:tgtEl>
                                          <p:spTgt spid="17410">
                                            <p:txEl>
                                              <p:pRg st="8" end="8"/>
                                            </p:txEl>
                                          </p:spTgt>
                                        </p:tgtEl>
                                        <p:attrNameLst>
                                          <p:attrName>ppt_x</p:attrName>
                                        </p:attrNameLst>
                                      </p:cBhvr>
                                    </p:anim>
                                    <p:anim from="(-#ppt_h/2)" to="(#ppt_y)" calcmode="lin" valueType="num">
                                      <p:cBhvr>
                                        <p:cTn id="41" dur="1000" fill="hold">
                                          <p:stCondLst>
                                            <p:cond delay="0"/>
                                          </p:stCondLst>
                                        </p:cTn>
                                        <p:tgtEl>
                                          <p:spTgt spid="17410">
                                            <p:txEl>
                                              <p:pRg st="8" end="8"/>
                                            </p:txEl>
                                          </p:spTgt>
                                        </p:tgtEl>
                                        <p:attrNameLst>
                                          <p:attrName>ppt_y</p:attrName>
                                        </p:attrNameLst>
                                      </p:cBhvr>
                                    </p:anim>
                                    <p:animRot by="21600000">
                                      <p:cBhvr>
                                        <p:cTn id="42" dur="1000" fill="hold">
                                          <p:stCondLst>
                                            <p:cond delay="0"/>
                                          </p:stCondLst>
                                        </p:cTn>
                                        <p:tgtEl>
                                          <p:spTgt spid="17410">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92925" y="624110"/>
            <a:ext cx="8911687" cy="845875"/>
          </a:xfrm>
        </p:spPr>
        <p:txBody>
          <a:bodyPr/>
          <a:lstStyle/>
          <a:p>
            <a:r>
              <a:rPr lang="sv-SE" dirty="0"/>
              <a:t>Kända Diktatorer och kejsare</a:t>
            </a:r>
          </a:p>
        </p:txBody>
      </p:sp>
      <p:sp>
        <p:nvSpPr>
          <p:cNvPr id="3" name="Platshållare för innehåll 2"/>
          <p:cNvSpPr>
            <a:spLocks noGrp="1"/>
          </p:cNvSpPr>
          <p:nvPr>
            <p:ph idx="1"/>
          </p:nvPr>
        </p:nvSpPr>
        <p:spPr>
          <a:xfrm>
            <a:off x="2589212" y="1469985"/>
            <a:ext cx="9367436" cy="5127585"/>
          </a:xfrm>
        </p:spPr>
        <p:txBody>
          <a:bodyPr/>
          <a:lstStyle/>
          <a:p>
            <a:r>
              <a:rPr lang="sv-SE" dirty="0"/>
              <a:t>Julius Caesar – diktator, trogna soldater, envälde, mördades.</a:t>
            </a:r>
          </a:p>
          <a:p>
            <a:pPr marL="0" indent="0">
              <a:buNone/>
            </a:pPr>
            <a:endParaRPr lang="sv-SE" dirty="0"/>
          </a:p>
          <a:p>
            <a:r>
              <a:rPr lang="sv-SE" dirty="0"/>
              <a:t>Augustus – Egypten och Medelhavet tas över, går från republik </a:t>
            </a:r>
            <a:r>
              <a:rPr lang="sv-SE" dirty="0">
                <a:sym typeface="Wingdings" panose="05000000000000000000" pitchFamily="2" charset="2"/>
              </a:rPr>
              <a:t>till </a:t>
            </a:r>
            <a:r>
              <a:rPr lang="sv-SE" dirty="0"/>
              <a:t>kejsardöme. Förste kejsaren, fred, gränser, vägar, arkitektur, administration.</a:t>
            </a:r>
          </a:p>
          <a:p>
            <a:endParaRPr lang="sv-SE" dirty="0"/>
          </a:p>
          <a:p>
            <a:r>
              <a:rPr lang="sv-SE" dirty="0"/>
              <a:t>Nero – slöseri, grymhet och självisk. Känd för att bränt ner Rom (?).</a:t>
            </a:r>
          </a:p>
          <a:p>
            <a:endParaRPr lang="sv-SE" dirty="0"/>
          </a:p>
          <a:p>
            <a:r>
              <a:rPr lang="sv-SE" dirty="0"/>
              <a:t>Hadrianus – rikets gränser säkras, riket är som störst.</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349" y="1587260"/>
            <a:ext cx="1755803" cy="1879120"/>
          </a:xfrm>
          <a:prstGeom prst="rect">
            <a:avLst/>
          </a:prstGeom>
        </p:spPr>
      </p:pic>
    </p:spTree>
    <p:extLst>
      <p:ext uri="{BB962C8B-B14F-4D97-AF65-F5344CB8AC3E}">
        <p14:creationId xmlns:p14="http://schemas.microsoft.com/office/powerpoint/2010/main" val="3784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20CACF90-977A-1944-91D6-B803206B1FF6}"/>
              </a:ext>
            </a:extLst>
          </p:cNvPr>
          <p:cNvSpPr>
            <a:spLocks noGrp="1" noChangeArrowheads="1"/>
          </p:cNvSpPr>
          <p:nvPr>
            <p:ph type="title"/>
          </p:nvPr>
        </p:nvSpPr>
        <p:spPr>
          <a:xfrm>
            <a:off x="2209800" y="463550"/>
            <a:ext cx="3390900" cy="636588"/>
          </a:xfrm>
          <a:ln/>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dirty="0"/>
              <a:t>Roms sönderfall</a:t>
            </a:r>
          </a:p>
        </p:txBody>
      </p:sp>
      <p:sp>
        <p:nvSpPr>
          <p:cNvPr id="23554" name="Rectangle 2">
            <a:extLst>
              <a:ext uri="{FF2B5EF4-FFF2-40B4-BE49-F238E27FC236}">
                <a16:creationId xmlns:a16="http://schemas.microsoft.com/office/drawing/2014/main" id="{4002B751-7AC3-0F49-A327-6C415683F7EC}"/>
              </a:ext>
            </a:extLst>
          </p:cNvPr>
          <p:cNvSpPr>
            <a:spLocks noGrp="1" noChangeArrowheads="1"/>
          </p:cNvSpPr>
          <p:nvPr>
            <p:ph type="body" idx="1"/>
          </p:nvPr>
        </p:nvSpPr>
        <p:spPr>
          <a:xfrm>
            <a:off x="1046812" y="1385888"/>
            <a:ext cx="11145187" cy="3729037"/>
          </a:xfrm>
          <a:ln/>
        </p:spPr>
        <p:txBody>
          <a:bodyPr>
            <a:normAutofit/>
          </a:bodyPr>
          <a:lstStyle/>
          <a:p>
            <a:pPr marL="0" indent="0">
              <a:lnSpc>
                <a:spcPct val="90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000" dirty="0"/>
          </a:p>
          <a:p>
            <a:pPr>
              <a:lnSpc>
                <a:spcPct val="9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000" dirty="0"/>
              <a:t>Eftersom ingen klar successionsordning fanns byttes det kejsare alldeles för ofta, mellan 234 </a:t>
            </a:r>
            <a:r>
              <a:rPr lang="sv-SE" altLang="sv-SE" sz="2000" dirty="0" err="1"/>
              <a:t>e.kr.</a:t>
            </a:r>
            <a:r>
              <a:rPr lang="sv-SE" altLang="sv-SE" sz="2000" dirty="0"/>
              <a:t> och 284 </a:t>
            </a:r>
            <a:r>
              <a:rPr lang="sv-SE" altLang="sv-SE" sz="2000" dirty="0" err="1"/>
              <a:t>e.kr.</a:t>
            </a:r>
            <a:r>
              <a:rPr lang="sv-SE" altLang="sv-SE" sz="2000" dirty="0"/>
              <a:t> hade Rom minst 26 kejsare</a:t>
            </a:r>
          </a:p>
          <a:p>
            <a:pPr marL="0" indent="0">
              <a:lnSpc>
                <a:spcPct val="90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000" dirty="0"/>
          </a:p>
          <a:p>
            <a:pPr>
              <a:lnSpc>
                <a:spcPct val="9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000" dirty="0" err="1"/>
              <a:t>Deicletian</a:t>
            </a:r>
            <a:r>
              <a:rPr lang="sv-SE" altLang="sv-SE" sz="2000" dirty="0"/>
              <a:t> blir kejsare i de rika östra delarna av Rom 284 och han delar riket i öst och väst</a:t>
            </a:r>
          </a:p>
          <a:p>
            <a:pPr marL="0" indent="0">
              <a:lnSpc>
                <a:spcPct val="90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000" dirty="0"/>
          </a:p>
          <a:p>
            <a:pPr>
              <a:lnSpc>
                <a:spcPct val="9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000" dirty="0"/>
              <a:t>De västra delarna erövras snabbt av andra folk</a:t>
            </a:r>
          </a:p>
          <a:p>
            <a:pPr>
              <a:lnSpc>
                <a:spcPct val="90000"/>
              </a:lnSpc>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000" dirty="0"/>
          </a:p>
        </p:txBody>
      </p:sp>
      <p:sp>
        <p:nvSpPr>
          <p:cNvPr id="23555" name="Rectangle 3">
            <a:extLst>
              <a:ext uri="{FF2B5EF4-FFF2-40B4-BE49-F238E27FC236}">
                <a16:creationId xmlns:a16="http://schemas.microsoft.com/office/drawing/2014/main" id="{D0646450-292F-4E43-9005-47BC9D98B785}"/>
              </a:ext>
            </a:extLst>
          </p:cNvPr>
          <p:cNvSpPr>
            <a:spLocks noGrp="1" noChangeArrowheads="1"/>
          </p:cNvSpPr>
          <p:nvPr>
            <p:ph type="body" idx="2"/>
          </p:nvPr>
        </p:nvSpPr>
        <p:spPr>
          <a:xfrm>
            <a:off x="1518299" y="4529137"/>
            <a:ext cx="9759299" cy="1743075"/>
          </a:xfrm>
          <a:ln/>
        </p:spPr>
        <p:txBody>
          <a:bodyPr/>
          <a:lstStyle/>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000" dirty="0"/>
              <a:t>312 </a:t>
            </a:r>
            <a:r>
              <a:rPr lang="sv-SE" altLang="sv-SE" sz="2000" dirty="0" err="1"/>
              <a:t>e.kr.</a:t>
            </a:r>
            <a:r>
              <a:rPr lang="sv-SE" altLang="sv-SE" sz="2000" dirty="0"/>
              <a:t> tar </a:t>
            </a:r>
            <a:r>
              <a:rPr lang="sv-SE" altLang="sv-SE" sz="2000" dirty="0" err="1"/>
              <a:t>Kejsar</a:t>
            </a:r>
            <a:r>
              <a:rPr lang="sv-SE" altLang="sv-SE" sz="2000" dirty="0"/>
              <a:t> Konstantin makten och utser Konstantinopel till ny huvudstad i Romarriket</a:t>
            </a:r>
          </a:p>
          <a:p>
            <a:pPr marL="0" indent="0">
              <a:spcBef>
                <a:spcPts val="5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000" dirty="0"/>
          </a:p>
          <a:p>
            <a:pPr>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000" dirty="0"/>
              <a:t>476 </a:t>
            </a:r>
            <a:r>
              <a:rPr lang="sv-SE" altLang="sv-SE" sz="2000" dirty="0" err="1"/>
              <a:t>e.kr.</a:t>
            </a:r>
            <a:r>
              <a:rPr lang="sv-SE" altLang="sv-SE" sz="2000" dirty="0"/>
              <a:t> tas Rom av germanerna, men </a:t>
            </a:r>
            <a:r>
              <a:rPr lang="sv-SE" altLang="sv-SE" sz="2000" dirty="0" err="1"/>
              <a:t>Östrom</a:t>
            </a:r>
            <a:r>
              <a:rPr lang="sv-SE" altLang="sv-SE" sz="2000" dirty="0"/>
              <a:t> fortlever under ca. 1000 år till, dock utan sin forna prakt och makt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checkerboard(across)">
                                      <p:cBhvr>
                                        <p:cTn id="7" dur="500"/>
                                        <p:tgtEl>
                                          <p:spTgt spid="235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554">
                                            <p:txEl>
                                              <p:pRg st="3" end="3"/>
                                            </p:txEl>
                                          </p:spTgt>
                                        </p:tgtEl>
                                        <p:attrNameLst>
                                          <p:attrName>style.visibility</p:attrName>
                                        </p:attrNameLst>
                                      </p:cBhvr>
                                      <p:to>
                                        <p:strVal val="visible"/>
                                      </p:to>
                                    </p:set>
                                    <p:animEffect transition="in" filter="checkerboard(across)">
                                      <p:cBhvr>
                                        <p:cTn id="12" dur="500"/>
                                        <p:tgtEl>
                                          <p:spTgt spid="2355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4">
                                            <p:txEl>
                                              <p:pRg st="5" end="5"/>
                                            </p:txEl>
                                          </p:spTgt>
                                        </p:tgtEl>
                                        <p:attrNameLst>
                                          <p:attrName>style.visibility</p:attrName>
                                        </p:attrNameLst>
                                      </p:cBhvr>
                                      <p:to>
                                        <p:strVal val="visible"/>
                                      </p:to>
                                    </p:set>
                                    <p:animEffect transition="in" filter="checkerboard(across)">
                                      <p:cBhvr>
                                        <p:cTn id="17" dur="500"/>
                                        <p:tgtEl>
                                          <p:spTgt spid="2355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555">
                                            <p:txEl>
                                              <p:pRg st="0" end="0"/>
                                            </p:txEl>
                                          </p:spTgt>
                                        </p:tgtEl>
                                        <p:attrNameLst>
                                          <p:attrName>style.visibility</p:attrName>
                                        </p:attrNameLst>
                                      </p:cBhvr>
                                      <p:to>
                                        <p:strVal val="visible"/>
                                      </p:to>
                                    </p:set>
                                    <p:animEffect transition="in" filter="checkerboard(across)">
                                      <p:cBhvr>
                                        <p:cTn id="22" dur="500"/>
                                        <p:tgtEl>
                                          <p:spTgt spid="2355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2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5D1112-BB01-2A4E-8E36-0E5D45D91130}"/>
              </a:ext>
            </a:extLst>
          </p:cNvPr>
          <p:cNvSpPr>
            <a:spLocks noGrp="1"/>
          </p:cNvSpPr>
          <p:nvPr>
            <p:ph type="title"/>
          </p:nvPr>
        </p:nvSpPr>
        <p:spPr/>
        <p:txBody>
          <a:bodyPr/>
          <a:lstStyle/>
          <a:p>
            <a:r>
              <a:rPr lang="sv-SE" dirty="0"/>
              <a:t>Varför gick romarriket under?</a:t>
            </a:r>
          </a:p>
        </p:txBody>
      </p:sp>
      <p:sp>
        <p:nvSpPr>
          <p:cNvPr id="3" name="Platshållare för innehåll 2">
            <a:extLst>
              <a:ext uri="{FF2B5EF4-FFF2-40B4-BE49-F238E27FC236}">
                <a16:creationId xmlns:a16="http://schemas.microsoft.com/office/drawing/2014/main" id="{3C7F7DC2-023F-E847-BDB3-6DB2820603E0}"/>
              </a:ext>
            </a:extLst>
          </p:cNvPr>
          <p:cNvSpPr>
            <a:spLocks noGrp="1"/>
          </p:cNvSpPr>
          <p:nvPr>
            <p:ph sz="half" idx="1"/>
          </p:nvPr>
        </p:nvSpPr>
        <p:spPr>
          <a:xfrm>
            <a:off x="1314451" y="1371601"/>
            <a:ext cx="10672762" cy="5357812"/>
          </a:xfrm>
        </p:spPr>
        <p:txBody>
          <a:bodyPr>
            <a:normAutofit/>
          </a:bodyPr>
          <a:lstStyle/>
          <a:p>
            <a:r>
              <a:rPr lang="sv-SE" sz="2400" dirty="0"/>
              <a:t>• </a:t>
            </a:r>
            <a:r>
              <a:rPr lang="sv-SE" sz="2400" dirty="0" err="1"/>
              <a:t>År</a:t>
            </a:r>
            <a:r>
              <a:rPr lang="sv-SE" sz="2400" dirty="0"/>
              <a:t> 117 </a:t>
            </a:r>
            <a:r>
              <a:rPr lang="sv-SE" sz="2400" dirty="0" err="1"/>
              <a:t>e.kr.</a:t>
            </a:r>
            <a:r>
              <a:rPr lang="sv-SE" sz="2400" dirty="0"/>
              <a:t> stod romarriket </a:t>
            </a:r>
            <a:r>
              <a:rPr lang="sv-SE" sz="2400" dirty="0" err="1"/>
              <a:t>pa</a:t>
            </a:r>
            <a:r>
              <a:rPr lang="sv-SE" sz="2400" dirty="0"/>
              <a:t>̊ </a:t>
            </a:r>
            <a:r>
              <a:rPr lang="sv-SE" sz="2400" dirty="0" err="1"/>
              <a:t>höjden</a:t>
            </a:r>
            <a:r>
              <a:rPr lang="sv-SE" sz="2400" dirty="0"/>
              <a:t> av sin makt och storlek </a:t>
            </a:r>
          </a:p>
          <a:p>
            <a:pPr marL="0" indent="0">
              <a:buNone/>
            </a:pPr>
            <a:endParaRPr lang="sv-SE" dirty="0"/>
          </a:p>
          <a:p>
            <a:r>
              <a:rPr lang="sv-SE" sz="2400" dirty="0"/>
              <a:t>-  Ytterområdena blev för svåra att försvara – för många fiender… </a:t>
            </a:r>
          </a:p>
          <a:p>
            <a:endParaRPr lang="sv-SE" dirty="0"/>
          </a:p>
          <a:p>
            <a:r>
              <a:rPr lang="sv-SE" sz="2400" dirty="0"/>
              <a:t>-  Budgetunderskott för staten (krigen kostade) </a:t>
            </a:r>
          </a:p>
          <a:p>
            <a:endParaRPr lang="sv-SE" dirty="0"/>
          </a:p>
          <a:p>
            <a:r>
              <a:rPr lang="sv-SE" sz="2400" dirty="0"/>
              <a:t>-  Brist på slavar (</a:t>
            </a:r>
            <a:r>
              <a:rPr lang="sv-SE" sz="2400" dirty="0" err="1"/>
              <a:t>pga</a:t>
            </a:r>
            <a:r>
              <a:rPr lang="sv-SE" sz="2400" dirty="0"/>
              <a:t> inga nya </a:t>
            </a:r>
            <a:r>
              <a:rPr lang="sv-SE" sz="2400" dirty="0" err="1"/>
              <a:t>erövringar</a:t>
            </a:r>
            <a:r>
              <a:rPr lang="sv-SE" sz="2400" dirty="0"/>
              <a:t>) </a:t>
            </a:r>
          </a:p>
          <a:p>
            <a:endParaRPr lang="sv-SE" dirty="0"/>
          </a:p>
          <a:p>
            <a:r>
              <a:rPr lang="sv-SE" sz="2400" dirty="0"/>
              <a:t>Slutsats – </a:t>
            </a:r>
            <a:r>
              <a:rPr lang="sv-SE" sz="2400" i="1" dirty="0"/>
              <a:t>Inga imperier varar för evigt.</a:t>
            </a:r>
            <a:br>
              <a:rPr lang="sv-SE" sz="2400" i="1" dirty="0"/>
            </a:br>
            <a:r>
              <a:rPr lang="sv-SE" sz="2400" dirty="0"/>
              <a:t>rikets storlek gjorde riket unikt, men det var </a:t>
            </a:r>
            <a:r>
              <a:rPr lang="sv-SE" sz="2400" dirty="0" err="1"/>
              <a:t>ocksa</a:t>
            </a:r>
            <a:r>
              <a:rPr lang="sv-SE" sz="2400" dirty="0"/>
              <a:t>̊ storleken som byggde grunden </a:t>
            </a:r>
            <a:r>
              <a:rPr lang="sv-SE" sz="2400" dirty="0" err="1"/>
              <a:t>för</a:t>
            </a:r>
            <a:r>
              <a:rPr lang="sv-SE" sz="2400" dirty="0"/>
              <a:t> </a:t>
            </a:r>
            <a:r>
              <a:rPr lang="sv-SE" sz="2400" dirty="0" err="1"/>
              <a:t>undergången</a:t>
            </a:r>
            <a:r>
              <a:rPr lang="sv-SE" sz="2400" dirty="0"/>
              <a:t>? </a:t>
            </a:r>
          </a:p>
          <a:p>
            <a:endParaRPr lang="sv-SE" dirty="0"/>
          </a:p>
        </p:txBody>
      </p:sp>
    </p:spTree>
    <p:extLst>
      <p:ext uri="{BB962C8B-B14F-4D97-AF65-F5344CB8AC3E}">
        <p14:creationId xmlns:p14="http://schemas.microsoft.com/office/powerpoint/2010/main" val="289998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1">
            <a:extLst>
              <a:ext uri="{FF2B5EF4-FFF2-40B4-BE49-F238E27FC236}">
                <a16:creationId xmlns:a16="http://schemas.microsoft.com/office/drawing/2014/main" id="{328EFAB7-FD9E-7A43-B315-016CDEE16924}"/>
              </a:ext>
            </a:extLst>
          </p:cNvPr>
          <p:cNvGraphicFramePr>
            <a:graphicFrameLocks noChangeAspect="1"/>
          </p:cNvGraphicFramePr>
          <p:nvPr/>
        </p:nvGraphicFramePr>
        <p:xfrm>
          <a:off x="1752600" y="1371600"/>
          <a:ext cx="8610600" cy="4495800"/>
        </p:xfrm>
        <a:graphic>
          <a:graphicData uri="http://schemas.openxmlformats.org/presentationml/2006/ole">
            <mc:AlternateContent xmlns:mc="http://schemas.openxmlformats.org/markup-compatibility/2006">
              <mc:Choice xmlns:v="urn:schemas-microsoft-com:vml" Requires="v">
                <p:oleObj r:id="rId3" imgW="8191500" imgH="1498600" progId="">
                  <p:embed/>
                </p:oleObj>
              </mc:Choice>
              <mc:Fallback>
                <p:oleObj r:id="rId3" imgW="8191500" imgH="1498600" progId="">
                  <p:embed/>
                  <p:pic>
                    <p:nvPicPr>
                      <p:cNvPr id="24577" name="Object 1">
                        <a:extLst>
                          <a:ext uri="{FF2B5EF4-FFF2-40B4-BE49-F238E27FC236}">
                            <a16:creationId xmlns:a16="http://schemas.microsoft.com/office/drawing/2014/main" id="{328EFAB7-FD9E-7A43-B315-016CDEE16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8610600" cy="4495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B814E166-6DB4-FF47-98AA-B7ADAD9AF7CA}"/>
              </a:ext>
            </a:extLst>
          </p:cNvPr>
          <p:cNvSpPr>
            <a:spLocks noGrp="1" noChangeArrowheads="1"/>
          </p:cNvSpPr>
          <p:nvPr>
            <p:ph type="title"/>
          </p:nvPr>
        </p:nvSpPr>
        <p:spPr>
          <a:xfrm>
            <a:off x="2209800" y="609600"/>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t>Politiska orsaker</a:t>
            </a:r>
          </a:p>
        </p:txBody>
      </p:sp>
      <p:sp>
        <p:nvSpPr>
          <p:cNvPr id="25602" name="Rectangle 2">
            <a:extLst>
              <a:ext uri="{FF2B5EF4-FFF2-40B4-BE49-F238E27FC236}">
                <a16:creationId xmlns:a16="http://schemas.microsoft.com/office/drawing/2014/main" id="{D63102E0-19E8-8D41-8B0E-6DED16526CA3}"/>
              </a:ext>
            </a:extLst>
          </p:cNvPr>
          <p:cNvSpPr>
            <a:spLocks noGrp="1" noChangeArrowheads="1"/>
          </p:cNvSpPr>
          <p:nvPr>
            <p:ph type="body" idx="1"/>
          </p:nvPr>
        </p:nvSpPr>
        <p:spPr>
          <a:xfrm>
            <a:off x="2209800" y="1981201"/>
            <a:ext cx="3810000" cy="4270375"/>
          </a:xfrm>
          <a:ln/>
        </p:spPr>
        <p:txBody>
          <a:bodyPr>
            <a:normAutofit lnSpcReduction="10000"/>
          </a:bodyPr>
          <a:lstStyle/>
          <a:p>
            <a:pPr>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Folket kände mindre ansvar gentemot politikerna</a:t>
            </a:r>
          </a:p>
          <a:p>
            <a:pPr>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Folket förväntade sig att kejsaren skulle ta hand om dem</a:t>
            </a:r>
          </a:p>
          <a:p>
            <a:pPr>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Rikets storlek och den utbredda korruptionen gjorde det svårt att ha en effektiv regering</a:t>
            </a:r>
          </a:p>
          <a:p>
            <a:pPr>
              <a:lnSpc>
                <a:spcPct val="9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Många av kejsarna var dåliga ledare</a:t>
            </a:r>
          </a:p>
        </p:txBody>
      </p:sp>
      <p:sp>
        <p:nvSpPr>
          <p:cNvPr id="25603" name="Rectangle 3">
            <a:extLst>
              <a:ext uri="{FF2B5EF4-FFF2-40B4-BE49-F238E27FC236}">
                <a16:creationId xmlns:a16="http://schemas.microsoft.com/office/drawing/2014/main" id="{3F59A7D2-EC6D-3C41-87E3-90878ADF177B}"/>
              </a:ext>
            </a:extLst>
          </p:cNvPr>
          <p:cNvSpPr>
            <a:spLocks noGrp="1" noChangeArrowheads="1"/>
          </p:cNvSpPr>
          <p:nvPr>
            <p:ph type="body" idx="2"/>
          </p:nvPr>
        </p:nvSpPr>
        <p:spPr>
          <a:xfrm>
            <a:off x="6172200" y="1981200"/>
            <a:ext cx="3810000" cy="4114800"/>
          </a:xfrm>
          <a:ln/>
        </p:spPr>
        <p:txBody>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Delningen av riket skadade den västra delen av rom</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När Rom attackerades hade de svaga ledare</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Rika drog sig bort från Rom och grundade nya städer på andra ställen</a:t>
            </a:r>
          </a:p>
          <a:p>
            <a:pPr>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6D25D45-8C6B-BE4A-8F88-CEAEA917AA5D}"/>
              </a:ext>
            </a:extLst>
          </p:cNvPr>
          <p:cNvSpPr>
            <a:spLocks noGrp="1" noChangeArrowheads="1"/>
          </p:cNvSpPr>
          <p:nvPr>
            <p:ph type="title"/>
          </p:nvPr>
        </p:nvSpPr>
        <p:spPr>
          <a:xfrm>
            <a:off x="2209800" y="609600"/>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t>Ekonomiska orsaker</a:t>
            </a:r>
          </a:p>
        </p:txBody>
      </p:sp>
      <p:sp>
        <p:nvSpPr>
          <p:cNvPr id="26626" name="Rectangle 2">
            <a:extLst>
              <a:ext uri="{FF2B5EF4-FFF2-40B4-BE49-F238E27FC236}">
                <a16:creationId xmlns:a16="http://schemas.microsoft.com/office/drawing/2014/main" id="{8EA576FE-1BBE-FB4B-ACF9-A83A3110B5BE}"/>
              </a:ext>
            </a:extLst>
          </p:cNvPr>
          <p:cNvSpPr>
            <a:spLocks noGrp="1" noChangeArrowheads="1"/>
          </p:cNvSpPr>
          <p:nvPr>
            <p:ph type="body" idx="1"/>
          </p:nvPr>
        </p:nvSpPr>
        <p:spPr>
          <a:xfrm>
            <a:off x="2209800" y="1981200"/>
            <a:ext cx="3810000" cy="4268788"/>
          </a:xfrm>
          <a:ln/>
        </p:spPr>
        <p:txBody>
          <a:bodyPr>
            <a:normAutofit fontScale="92500"/>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Delningen skadade riket eftersom det krävdes mycket pengar för att styra riket och ny hamnade alla pengar i östra delen</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Romerska armén bar inte längre hem krigsbyten</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Skadad handel p g a invasioner och inbördeskrig</a:t>
            </a:r>
          </a:p>
        </p:txBody>
      </p:sp>
      <p:sp>
        <p:nvSpPr>
          <p:cNvPr id="26627" name="Rectangle 3">
            <a:extLst>
              <a:ext uri="{FF2B5EF4-FFF2-40B4-BE49-F238E27FC236}">
                <a16:creationId xmlns:a16="http://schemas.microsoft.com/office/drawing/2014/main" id="{40625E41-AA2E-0E4D-BF66-7CFAD5231234}"/>
              </a:ext>
            </a:extLst>
          </p:cNvPr>
          <p:cNvSpPr>
            <a:spLocks noGrp="1" noChangeArrowheads="1"/>
          </p:cNvSpPr>
          <p:nvPr>
            <p:ph type="body" idx="2"/>
          </p:nvPr>
        </p:nvSpPr>
        <p:spPr>
          <a:xfrm>
            <a:off x="6172200" y="1981200"/>
            <a:ext cx="3810000" cy="4114800"/>
          </a:xfrm>
          <a:ln/>
        </p:spPr>
        <p:txBody>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Devalvering misslyckades med inflation som följd</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Höjda skatter och lägre vinster på försäljning</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a:t>Rika människors ovilja att släppa på sina egendomar</a:t>
            </a:r>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D6FB527B-823E-BC40-A901-DB6E62726063}"/>
              </a:ext>
            </a:extLst>
          </p:cNvPr>
          <p:cNvSpPr>
            <a:spLocks noGrp="1" noChangeArrowheads="1"/>
          </p:cNvSpPr>
          <p:nvPr>
            <p:ph type="title"/>
          </p:nvPr>
        </p:nvSpPr>
        <p:spPr>
          <a:xfrm>
            <a:off x="2209800" y="609600"/>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t>Sociala orsaker</a:t>
            </a:r>
          </a:p>
        </p:txBody>
      </p:sp>
      <p:sp>
        <p:nvSpPr>
          <p:cNvPr id="27650" name="Rectangle 2">
            <a:extLst>
              <a:ext uri="{FF2B5EF4-FFF2-40B4-BE49-F238E27FC236}">
                <a16:creationId xmlns:a16="http://schemas.microsoft.com/office/drawing/2014/main" id="{208889D7-42F9-B04A-96D2-AEEAAE7156DC}"/>
              </a:ext>
            </a:extLst>
          </p:cNvPr>
          <p:cNvSpPr>
            <a:spLocks noGrp="1" noChangeArrowheads="1"/>
          </p:cNvSpPr>
          <p:nvPr>
            <p:ph type="body" idx="1"/>
          </p:nvPr>
        </p:nvSpPr>
        <p:spPr>
          <a:xfrm>
            <a:off x="2209800" y="1981201"/>
            <a:ext cx="3810000" cy="4964113"/>
          </a:xfrm>
          <a:ln/>
        </p:spPr>
        <p:txBody>
          <a:bodyPr/>
          <a:lstStyle/>
          <a:p>
            <a:pPr>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a:t>Lojaliteten och stoltheten som en gång funnits hos romarna försvann</a:t>
            </a:r>
          </a:p>
          <a:p>
            <a:pPr>
              <a:lnSpc>
                <a:spcPct val="90000"/>
              </a:lnSpc>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a:t>Romarna vägrade tjänstgöra i armén, vilket innebar att man fick ta in soldater från provinserna och dessa kämpade inte lika bra</a:t>
            </a:r>
          </a:p>
          <a:p>
            <a:pPr>
              <a:lnSpc>
                <a:spcPct val="90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800"/>
          </a:p>
          <a:p>
            <a:pPr>
              <a:lnSpc>
                <a:spcPct val="90000"/>
              </a:lnSpc>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800"/>
          </a:p>
        </p:txBody>
      </p:sp>
      <p:sp>
        <p:nvSpPr>
          <p:cNvPr id="27651" name="Rectangle 3">
            <a:extLst>
              <a:ext uri="{FF2B5EF4-FFF2-40B4-BE49-F238E27FC236}">
                <a16:creationId xmlns:a16="http://schemas.microsoft.com/office/drawing/2014/main" id="{68557242-6C20-774C-92B9-A62085DC72A8}"/>
              </a:ext>
            </a:extLst>
          </p:cNvPr>
          <p:cNvSpPr>
            <a:spLocks noGrp="1" noChangeArrowheads="1"/>
          </p:cNvSpPr>
          <p:nvPr>
            <p:ph type="body" idx="2"/>
          </p:nvPr>
        </p:nvSpPr>
        <p:spPr>
          <a:xfrm>
            <a:off x="6172200" y="1981200"/>
            <a:ext cx="3810000" cy="4114800"/>
          </a:xfrm>
          <a:ln/>
        </p:spPr>
        <p:txBody>
          <a:bodyPr/>
          <a:lstStyle/>
          <a:p>
            <a:pPr>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a:t>Människorna brydde sig inte om om det var en romare eller en german som var kejsare</a:t>
            </a:r>
          </a:p>
          <a:p>
            <a:pPr>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a:t>Epidemi</a:t>
            </a:r>
          </a:p>
          <a:p>
            <a:pPr>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800"/>
          </a:p>
          <a:p>
            <a:pPr>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800"/>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Line 1">
            <a:extLst>
              <a:ext uri="{FF2B5EF4-FFF2-40B4-BE49-F238E27FC236}">
                <a16:creationId xmlns:a16="http://schemas.microsoft.com/office/drawing/2014/main" id="{3B34943D-5BF2-CE4D-8137-21A17E1D2914}"/>
              </a:ext>
            </a:extLst>
          </p:cNvPr>
          <p:cNvSpPr>
            <a:spLocks noChangeShapeType="1"/>
          </p:cNvSpPr>
          <p:nvPr/>
        </p:nvSpPr>
        <p:spPr bwMode="auto">
          <a:xfrm>
            <a:off x="2438400" y="3352800"/>
            <a:ext cx="74676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098" name="Line 2">
            <a:extLst>
              <a:ext uri="{FF2B5EF4-FFF2-40B4-BE49-F238E27FC236}">
                <a16:creationId xmlns:a16="http://schemas.microsoft.com/office/drawing/2014/main" id="{DF784B83-9586-E344-9B09-701572D3ED38}"/>
              </a:ext>
            </a:extLst>
          </p:cNvPr>
          <p:cNvSpPr>
            <a:spLocks noChangeShapeType="1"/>
          </p:cNvSpPr>
          <p:nvPr/>
        </p:nvSpPr>
        <p:spPr bwMode="auto">
          <a:xfrm>
            <a:off x="2438400" y="3200400"/>
            <a:ext cx="1588" cy="3810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099" name="Line 3">
            <a:extLst>
              <a:ext uri="{FF2B5EF4-FFF2-40B4-BE49-F238E27FC236}">
                <a16:creationId xmlns:a16="http://schemas.microsoft.com/office/drawing/2014/main" id="{462D0730-25A0-3845-B26A-D203B0405197}"/>
              </a:ext>
            </a:extLst>
          </p:cNvPr>
          <p:cNvSpPr>
            <a:spLocks noChangeShapeType="1"/>
          </p:cNvSpPr>
          <p:nvPr/>
        </p:nvSpPr>
        <p:spPr bwMode="auto">
          <a:xfrm>
            <a:off x="2895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0" name="Line 4">
            <a:extLst>
              <a:ext uri="{FF2B5EF4-FFF2-40B4-BE49-F238E27FC236}">
                <a16:creationId xmlns:a16="http://schemas.microsoft.com/office/drawing/2014/main" id="{F252BCC7-9905-5148-BDAF-2AD2A40BF3AF}"/>
              </a:ext>
            </a:extLst>
          </p:cNvPr>
          <p:cNvSpPr>
            <a:spLocks noChangeShapeType="1"/>
          </p:cNvSpPr>
          <p:nvPr/>
        </p:nvSpPr>
        <p:spPr bwMode="auto">
          <a:xfrm>
            <a:off x="33528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1" name="Line 5">
            <a:extLst>
              <a:ext uri="{FF2B5EF4-FFF2-40B4-BE49-F238E27FC236}">
                <a16:creationId xmlns:a16="http://schemas.microsoft.com/office/drawing/2014/main" id="{77DB0ECE-CEFB-5E4D-A3C2-FBF94829D414}"/>
              </a:ext>
            </a:extLst>
          </p:cNvPr>
          <p:cNvSpPr>
            <a:spLocks noChangeShapeType="1"/>
          </p:cNvSpPr>
          <p:nvPr/>
        </p:nvSpPr>
        <p:spPr bwMode="auto">
          <a:xfrm>
            <a:off x="38100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2" name="Line 6">
            <a:extLst>
              <a:ext uri="{FF2B5EF4-FFF2-40B4-BE49-F238E27FC236}">
                <a16:creationId xmlns:a16="http://schemas.microsoft.com/office/drawing/2014/main" id="{84CB403B-C5D0-A646-A365-5D1A0349A3BD}"/>
              </a:ext>
            </a:extLst>
          </p:cNvPr>
          <p:cNvSpPr>
            <a:spLocks noChangeShapeType="1"/>
          </p:cNvSpPr>
          <p:nvPr/>
        </p:nvSpPr>
        <p:spPr bwMode="auto">
          <a:xfrm>
            <a:off x="42672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3" name="Line 7">
            <a:extLst>
              <a:ext uri="{FF2B5EF4-FFF2-40B4-BE49-F238E27FC236}">
                <a16:creationId xmlns:a16="http://schemas.microsoft.com/office/drawing/2014/main" id="{72384FED-44AA-5B4F-860F-7404C70DA4FA}"/>
              </a:ext>
            </a:extLst>
          </p:cNvPr>
          <p:cNvSpPr>
            <a:spLocks noChangeShapeType="1"/>
          </p:cNvSpPr>
          <p:nvPr/>
        </p:nvSpPr>
        <p:spPr bwMode="auto">
          <a:xfrm>
            <a:off x="46482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4" name="Line 8">
            <a:extLst>
              <a:ext uri="{FF2B5EF4-FFF2-40B4-BE49-F238E27FC236}">
                <a16:creationId xmlns:a16="http://schemas.microsoft.com/office/drawing/2014/main" id="{418D7C91-6566-344D-A0B9-28665D139855}"/>
              </a:ext>
            </a:extLst>
          </p:cNvPr>
          <p:cNvSpPr>
            <a:spLocks noChangeShapeType="1"/>
          </p:cNvSpPr>
          <p:nvPr/>
        </p:nvSpPr>
        <p:spPr bwMode="auto">
          <a:xfrm>
            <a:off x="50292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5" name="Line 9">
            <a:extLst>
              <a:ext uri="{FF2B5EF4-FFF2-40B4-BE49-F238E27FC236}">
                <a16:creationId xmlns:a16="http://schemas.microsoft.com/office/drawing/2014/main" id="{7B8F7D3C-8499-E549-997C-E2C639825468}"/>
              </a:ext>
            </a:extLst>
          </p:cNvPr>
          <p:cNvSpPr>
            <a:spLocks noChangeShapeType="1"/>
          </p:cNvSpPr>
          <p:nvPr/>
        </p:nvSpPr>
        <p:spPr bwMode="auto">
          <a:xfrm>
            <a:off x="54102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6" name="Line 10">
            <a:extLst>
              <a:ext uri="{FF2B5EF4-FFF2-40B4-BE49-F238E27FC236}">
                <a16:creationId xmlns:a16="http://schemas.microsoft.com/office/drawing/2014/main" id="{3DD7C456-957A-8E40-AFCB-007E6AE6A19C}"/>
              </a:ext>
            </a:extLst>
          </p:cNvPr>
          <p:cNvSpPr>
            <a:spLocks noChangeShapeType="1"/>
          </p:cNvSpPr>
          <p:nvPr/>
        </p:nvSpPr>
        <p:spPr bwMode="auto">
          <a:xfrm>
            <a:off x="5867400" y="3124200"/>
            <a:ext cx="1588" cy="457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7" name="Line 11">
            <a:extLst>
              <a:ext uri="{FF2B5EF4-FFF2-40B4-BE49-F238E27FC236}">
                <a16:creationId xmlns:a16="http://schemas.microsoft.com/office/drawing/2014/main" id="{1542B9DB-230E-D54F-A9B7-491580AA6DAC}"/>
              </a:ext>
            </a:extLst>
          </p:cNvPr>
          <p:cNvSpPr>
            <a:spLocks noChangeShapeType="1"/>
          </p:cNvSpPr>
          <p:nvPr/>
        </p:nvSpPr>
        <p:spPr bwMode="auto">
          <a:xfrm>
            <a:off x="62484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8" name="Line 12">
            <a:extLst>
              <a:ext uri="{FF2B5EF4-FFF2-40B4-BE49-F238E27FC236}">
                <a16:creationId xmlns:a16="http://schemas.microsoft.com/office/drawing/2014/main" id="{A892333D-0268-CA49-85B6-C126FEFA2E6E}"/>
              </a:ext>
            </a:extLst>
          </p:cNvPr>
          <p:cNvSpPr>
            <a:spLocks noChangeShapeType="1"/>
          </p:cNvSpPr>
          <p:nvPr/>
        </p:nvSpPr>
        <p:spPr bwMode="auto">
          <a:xfrm>
            <a:off x="6705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09" name="Line 13">
            <a:extLst>
              <a:ext uri="{FF2B5EF4-FFF2-40B4-BE49-F238E27FC236}">
                <a16:creationId xmlns:a16="http://schemas.microsoft.com/office/drawing/2014/main" id="{9FD83CBE-3059-4944-BD83-7AFBC5C3EFF7}"/>
              </a:ext>
            </a:extLst>
          </p:cNvPr>
          <p:cNvSpPr>
            <a:spLocks noChangeShapeType="1"/>
          </p:cNvSpPr>
          <p:nvPr/>
        </p:nvSpPr>
        <p:spPr bwMode="auto">
          <a:xfrm>
            <a:off x="7086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0" name="Line 14">
            <a:extLst>
              <a:ext uri="{FF2B5EF4-FFF2-40B4-BE49-F238E27FC236}">
                <a16:creationId xmlns:a16="http://schemas.microsoft.com/office/drawing/2014/main" id="{1D9EA0FC-0EAF-8344-A7D7-F7C7198810A8}"/>
              </a:ext>
            </a:extLst>
          </p:cNvPr>
          <p:cNvSpPr>
            <a:spLocks noChangeShapeType="1"/>
          </p:cNvSpPr>
          <p:nvPr/>
        </p:nvSpPr>
        <p:spPr bwMode="auto">
          <a:xfrm>
            <a:off x="7467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1" name="Line 15">
            <a:extLst>
              <a:ext uri="{FF2B5EF4-FFF2-40B4-BE49-F238E27FC236}">
                <a16:creationId xmlns:a16="http://schemas.microsoft.com/office/drawing/2014/main" id="{CD3CB685-B98A-3A40-BD80-1E263F78D959}"/>
              </a:ext>
            </a:extLst>
          </p:cNvPr>
          <p:cNvSpPr>
            <a:spLocks noChangeShapeType="1"/>
          </p:cNvSpPr>
          <p:nvPr/>
        </p:nvSpPr>
        <p:spPr bwMode="auto">
          <a:xfrm>
            <a:off x="7848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2" name="Line 16">
            <a:extLst>
              <a:ext uri="{FF2B5EF4-FFF2-40B4-BE49-F238E27FC236}">
                <a16:creationId xmlns:a16="http://schemas.microsoft.com/office/drawing/2014/main" id="{024D155A-9465-E74E-A44A-7A7640D47734}"/>
              </a:ext>
            </a:extLst>
          </p:cNvPr>
          <p:cNvSpPr>
            <a:spLocks noChangeShapeType="1"/>
          </p:cNvSpPr>
          <p:nvPr/>
        </p:nvSpPr>
        <p:spPr bwMode="auto">
          <a:xfrm>
            <a:off x="8229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3" name="Line 17">
            <a:extLst>
              <a:ext uri="{FF2B5EF4-FFF2-40B4-BE49-F238E27FC236}">
                <a16:creationId xmlns:a16="http://schemas.microsoft.com/office/drawing/2014/main" id="{765532EB-7583-3E45-A904-BCA9E251CAB4}"/>
              </a:ext>
            </a:extLst>
          </p:cNvPr>
          <p:cNvSpPr>
            <a:spLocks noChangeShapeType="1"/>
          </p:cNvSpPr>
          <p:nvPr/>
        </p:nvSpPr>
        <p:spPr bwMode="auto">
          <a:xfrm>
            <a:off x="86106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4" name="Line 18">
            <a:extLst>
              <a:ext uri="{FF2B5EF4-FFF2-40B4-BE49-F238E27FC236}">
                <a16:creationId xmlns:a16="http://schemas.microsoft.com/office/drawing/2014/main" id="{05D0253C-8CE5-284E-926F-EB7BB8C74188}"/>
              </a:ext>
            </a:extLst>
          </p:cNvPr>
          <p:cNvSpPr>
            <a:spLocks noChangeShapeType="1"/>
          </p:cNvSpPr>
          <p:nvPr/>
        </p:nvSpPr>
        <p:spPr bwMode="auto">
          <a:xfrm>
            <a:off x="90678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5" name="Line 19">
            <a:extLst>
              <a:ext uri="{FF2B5EF4-FFF2-40B4-BE49-F238E27FC236}">
                <a16:creationId xmlns:a16="http://schemas.microsoft.com/office/drawing/2014/main" id="{B787A295-0204-5248-A814-99D7A9BC9CF3}"/>
              </a:ext>
            </a:extLst>
          </p:cNvPr>
          <p:cNvSpPr>
            <a:spLocks noChangeShapeType="1"/>
          </p:cNvSpPr>
          <p:nvPr/>
        </p:nvSpPr>
        <p:spPr bwMode="auto">
          <a:xfrm>
            <a:off x="9448800" y="3276600"/>
            <a:ext cx="1588" cy="1524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6" name="Line 20">
            <a:extLst>
              <a:ext uri="{FF2B5EF4-FFF2-40B4-BE49-F238E27FC236}">
                <a16:creationId xmlns:a16="http://schemas.microsoft.com/office/drawing/2014/main" id="{ECD3778F-2B23-D24A-B2C6-0E9231DEA733}"/>
              </a:ext>
            </a:extLst>
          </p:cNvPr>
          <p:cNvSpPr>
            <a:spLocks noChangeShapeType="1"/>
          </p:cNvSpPr>
          <p:nvPr/>
        </p:nvSpPr>
        <p:spPr bwMode="auto">
          <a:xfrm>
            <a:off x="9906000" y="3124200"/>
            <a:ext cx="1588" cy="45720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4117" name="Text Box 21">
            <a:extLst>
              <a:ext uri="{FF2B5EF4-FFF2-40B4-BE49-F238E27FC236}">
                <a16:creationId xmlns:a16="http://schemas.microsoft.com/office/drawing/2014/main" id="{C6DAFDFE-4142-6748-B23D-29E70D77186B}"/>
              </a:ext>
            </a:extLst>
          </p:cNvPr>
          <p:cNvSpPr txBox="1">
            <a:spLocks noChangeArrowheads="1"/>
          </p:cNvSpPr>
          <p:nvPr/>
        </p:nvSpPr>
        <p:spPr bwMode="auto">
          <a:xfrm>
            <a:off x="2133600" y="3657600"/>
            <a:ext cx="838200"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800 f.kr.</a:t>
            </a:r>
          </a:p>
        </p:txBody>
      </p:sp>
      <p:sp>
        <p:nvSpPr>
          <p:cNvPr id="4118" name="Text Box 22">
            <a:extLst>
              <a:ext uri="{FF2B5EF4-FFF2-40B4-BE49-F238E27FC236}">
                <a16:creationId xmlns:a16="http://schemas.microsoft.com/office/drawing/2014/main" id="{00AED8ED-791E-C545-9763-08E8B3D0F294}"/>
              </a:ext>
            </a:extLst>
          </p:cNvPr>
          <p:cNvSpPr txBox="1">
            <a:spLocks noChangeArrowheads="1"/>
          </p:cNvSpPr>
          <p:nvPr/>
        </p:nvSpPr>
        <p:spPr bwMode="auto">
          <a:xfrm>
            <a:off x="3048001" y="3657600"/>
            <a:ext cx="854075"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600 f.kr.</a:t>
            </a:r>
          </a:p>
        </p:txBody>
      </p:sp>
      <p:sp>
        <p:nvSpPr>
          <p:cNvPr id="4119" name="Text Box 23">
            <a:extLst>
              <a:ext uri="{FF2B5EF4-FFF2-40B4-BE49-F238E27FC236}">
                <a16:creationId xmlns:a16="http://schemas.microsoft.com/office/drawing/2014/main" id="{061656D8-5636-814B-BB22-CC9B3924E590}"/>
              </a:ext>
            </a:extLst>
          </p:cNvPr>
          <p:cNvSpPr txBox="1">
            <a:spLocks noChangeArrowheads="1"/>
          </p:cNvSpPr>
          <p:nvPr/>
        </p:nvSpPr>
        <p:spPr bwMode="auto">
          <a:xfrm>
            <a:off x="3963989" y="3657600"/>
            <a:ext cx="699079"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400 f.kr.</a:t>
            </a:r>
          </a:p>
        </p:txBody>
      </p:sp>
      <p:sp>
        <p:nvSpPr>
          <p:cNvPr id="4120" name="Text Box 24">
            <a:extLst>
              <a:ext uri="{FF2B5EF4-FFF2-40B4-BE49-F238E27FC236}">
                <a16:creationId xmlns:a16="http://schemas.microsoft.com/office/drawing/2014/main" id="{C1B969E2-D744-7A4D-9DC8-EDF750C33585}"/>
              </a:ext>
            </a:extLst>
          </p:cNvPr>
          <p:cNvSpPr txBox="1">
            <a:spLocks noChangeArrowheads="1"/>
          </p:cNvSpPr>
          <p:nvPr/>
        </p:nvSpPr>
        <p:spPr bwMode="auto">
          <a:xfrm>
            <a:off x="4725989" y="3657600"/>
            <a:ext cx="699079"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200 f.kr.</a:t>
            </a:r>
          </a:p>
        </p:txBody>
      </p:sp>
      <p:sp>
        <p:nvSpPr>
          <p:cNvPr id="4121" name="Text Box 25">
            <a:extLst>
              <a:ext uri="{FF2B5EF4-FFF2-40B4-BE49-F238E27FC236}">
                <a16:creationId xmlns:a16="http://schemas.microsoft.com/office/drawing/2014/main" id="{D784052F-9157-1F48-BDCD-D4FEB98CFA82}"/>
              </a:ext>
            </a:extLst>
          </p:cNvPr>
          <p:cNvSpPr txBox="1">
            <a:spLocks noChangeArrowheads="1"/>
          </p:cNvSpPr>
          <p:nvPr/>
        </p:nvSpPr>
        <p:spPr bwMode="auto">
          <a:xfrm>
            <a:off x="5715000" y="3733800"/>
            <a:ext cx="3048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400"/>
              <a:t>0</a:t>
            </a:r>
          </a:p>
        </p:txBody>
      </p:sp>
      <p:sp>
        <p:nvSpPr>
          <p:cNvPr id="4122" name="Text Box 26">
            <a:extLst>
              <a:ext uri="{FF2B5EF4-FFF2-40B4-BE49-F238E27FC236}">
                <a16:creationId xmlns:a16="http://schemas.microsoft.com/office/drawing/2014/main" id="{D8ACBFD6-F840-6749-80C0-24F7B06C9103}"/>
              </a:ext>
            </a:extLst>
          </p:cNvPr>
          <p:cNvSpPr txBox="1">
            <a:spLocks noChangeArrowheads="1"/>
          </p:cNvSpPr>
          <p:nvPr/>
        </p:nvSpPr>
        <p:spPr bwMode="auto">
          <a:xfrm>
            <a:off x="6403975" y="3657600"/>
            <a:ext cx="686704"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200 e.kr</a:t>
            </a:r>
          </a:p>
        </p:txBody>
      </p:sp>
      <p:sp>
        <p:nvSpPr>
          <p:cNvPr id="4123" name="Text Box 27">
            <a:extLst>
              <a:ext uri="{FF2B5EF4-FFF2-40B4-BE49-F238E27FC236}">
                <a16:creationId xmlns:a16="http://schemas.microsoft.com/office/drawing/2014/main" id="{D8D36668-D155-3B4F-BFF8-4C67905EA6B6}"/>
              </a:ext>
            </a:extLst>
          </p:cNvPr>
          <p:cNvSpPr txBox="1">
            <a:spLocks noChangeArrowheads="1"/>
          </p:cNvSpPr>
          <p:nvPr/>
        </p:nvSpPr>
        <p:spPr bwMode="auto">
          <a:xfrm>
            <a:off x="7165975" y="3657600"/>
            <a:ext cx="716712"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400 e.kr.</a:t>
            </a:r>
          </a:p>
        </p:txBody>
      </p:sp>
      <p:sp>
        <p:nvSpPr>
          <p:cNvPr id="4124" name="Text Box 28">
            <a:extLst>
              <a:ext uri="{FF2B5EF4-FFF2-40B4-BE49-F238E27FC236}">
                <a16:creationId xmlns:a16="http://schemas.microsoft.com/office/drawing/2014/main" id="{1F657781-6330-7741-BFDA-F280102BEAB1}"/>
              </a:ext>
            </a:extLst>
          </p:cNvPr>
          <p:cNvSpPr txBox="1">
            <a:spLocks noChangeArrowheads="1"/>
          </p:cNvSpPr>
          <p:nvPr/>
        </p:nvSpPr>
        <p:spPr bwMode="auto">
          <a:xfrm>
            <a:off x="7927975" y="3657600"/>
            <a:ext cx="716712"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600 e.kr.</a:t>
            </a:r>
          </a:p>
        </p:txBody>
      </p:sp>
      <p:sp>
        <p:nvSpPr>
          <p:cNvPr id="4125" name="Text Box 29">
            <a:extLst>
              <a:ext uri="{FF2B5EF4-FFF2-40B4-BE49-F238E27FC236}">
                <a16:creationId xmlns:a16="http://schemas.microsoft.com/office/drawing/2014/main" id="{627B0F41-AD8F-C041-9346-BD25B686334F}"/>
              </a:ext>
            </a:extLst>
          </p:cNvPr>
          <p:cNvSpPr txBox="1">
            <a:spLocks noChangeArrowheads="1"/>
          </p:cNvSpPr>
          <p:nvPr/>
        </p:nvSpPr>
        <p:spPr bwMode="auto">
          <a:xfrm>
            <a:off x="8766175" y="3657600"/>
            <a:ext cx="716712"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800 e.kr.</a:t>
            </a:r>
          </a:p>
        </p:txBody>
      </p:sp>
      <p:sp>
        <p:nvSpPr>
          <p:cNvPr id="4126" name="Text Box 30">
            <a:extLst>
              <a:ext uri="{FF2B5EF4-FFF2-40B4-BE49-F238E27FC236}">
                <a16:creationId xmlns:a16="http://schemas.microsoft.com/office/drawing/2014/main" id="{93D62D24-D1B2-854F-B912-2ED682D762F0}"/>
              </a:ext>
            </a:extLst>
          </p:cNvPr>
          <p:cNvSpPr txBox="1">
            <a:spLocks noChangeArrowheads="1"/>
          </p:cNvSpPr>
          <p:nvPr/>
        </p:nvSpPr>
        <p:spPr bwMode="auto">
          <a:xfrm>
            <a:off x="9528176" y="3657600"/>
            <a:ext cx="793657"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200"/>
              <a:t>1000 e.kr.</a:t>
            </a:r>
          </a:p>
        </p:txBody>
      </p:sp>
      <p:sp>
        <p:nvSpPr>
          <p:cNvPr id="4127" name="AutoShape 31">
            <a:extLst>
              <a:ext uri="{FF2B5EF4-FFF2-40B4-BE49-F238E27FC236}">
                <a16:creationId xmlns:a16="http://schemas.microsoft.com/office/drawing/2014/main" id="{2B590D74-ED2D-7C4A-90A0-E1484CBEE0CC}"/>
              </a:ext>
            </a:extLst>
          </p:cNvPr>
          <p:cNvSpPr>
            <a:spLocks/>
          </p:cNvSpPr>
          <p:nvPr/>
        </p:nvSpPr>
        <p:spPr bwMode="auto">
          <a:xfrm rot="5400000">
            <a:off x="3205163" y="2519363"/>
            <a:ext cx="152400" cy="914400"/>
          </a:xfrm>
          <a:prstGeom prst="leftBrace">
            <a:avLst>
              <a:gd name="adj1" fmla="val 50000"/>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128" name="Text Box 32">
            <a:extLst>
              <a:ext uri="{FF2B5EF4-FFF2-40B4-BE49-F238E27FC236}">
                <a16:creationId xmlns:a16="http://schemas.microsoft.com/office/drawing/2014/main" id="{2E5994D8-84F7-0D4C-A9E0-BDAE4CD6FCE2}"/>
              </a:ext>
            </a:extLst>
          </p:cNvPr>
          <p:cNvSpPr txBox="1">
            <a:spLocks noChangeArrowheads="1"/>
          </p:cNvSpPr>
          <p:nvPr/>
        </p:nvSpPr>
        <p:spPr bwMode="auto">
          <a:xfrm>
            <a:off x="2663825" y="2260600"/>
            <a:ext cx="14922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400"/>
              <a:t>715 f.kr – 510 f.kr</a:t>
            </a:r>
          </a:p>
          <a:p>
            <a:r>
              <a:rPr lang="sv-SE" altLang="sv-SE" sz="1400"/>
              <a:t>     Kungatiden</a:t>
            </a:r>
          </a:p>
        </p:txBody>
      </p:sp>
      <p:sp>
        <p:nvSpPr>
          <p:cNvPr id="4129" name="AutoShape 33">
            <a:extLst>
              <a:ext uri="{FF2B5EF4-FFF2-40B4-BE49-F238E27FC236}">
                <a16:creationId xmlns:a16="http://schemas.microsoft.com/office/drawing/2014/main" id="{AB84440B-569B-5841-83C5-6FB28AC308EF}"/>
              </a:ext>
            </a:extLst>
          </p:cNvPr>
          <p:cNvSpPr>
            <a:spLocks/>
          </p:cNvSpPr>
          <p:nvPr/>
        </p:nvSpPr>
        <p:spPr bwMode="auto">
          <a:xfrm rot="5400000">
            <a:off x="4689475" y="3013075"/>
            <a:ext cx="152400" cy="1905000"/>
          </a:xfrm>
          <a:prstGeom prst="rightBrace">
            <a:avLst>
              <a:gd name="adj1" fmla="val 104167"/>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130" name="Text Box 34">
            <a:extLst>
              <a:ext uri="{FF2B5EF4-FFF2-40B4-BE49-F238E27FC236}">
                <a16:creationId xmlns:a16="http://schemas.microsoft.com/office/drawing/2014/main" id="{9AA4469D-B110-7A4C-A384-DC7E9E1CD92E}"/>
              </a:ext>
            </a:extLst>
          </p:cNvPr>
          <p:cNvSpPr txBox="1">
            <a:spLocks noChangeArrowheads="1"/>
          </p:cNvSpPr>
          <p:nvPr/>
        </p:nvSpPr>
        <p:spPr bwMode="auto">
          <a:xfrm>
            <a:off x="4111625" y="4089400"/>
            <a:ext cx="14033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400"/>
              <a:t>510 f.kr – 31 f.kr</a:t>
            </a:r>
          </a:p>
          <a:p>
            <a:r>
              <a:rPr lang="sv-SE" altLang="sv-SE" sz="1400"/>
              <a:t>    Republiken</a:t>
            </a:r>
          </a:p>
        </p:txBody>
      </p:sp>
      <p:sp>
        <p:nvSpPr>
          <p:cNvPr id="4131" name="AutoShape 35">
            <a:extLst>
              <a:ext uri="{FF2B5EF4-FFF2-40B4-BE49-F238E27FC236}">
                <a16:creationId xmlns:a16="http://schemas.microsoft.com/office/drawing/2014/main" id="{F7AEC109-BCEB-2D41-84CD-05714257F9CB}"/>
              </a:ext>
            </a:extLst>
          </p:cNvPr>
          <p:cNvSpPr>
            <a:spLocks/>
          </p:cNvSpPr>
          <p:nvPr/>
        </p:nvSpPr>
        <p:spPr bwMode="auto">
          <a:xfrm rot="5400000">
            <a:off x="6669088" y="1943101"/>
            <a:ext cx="228600" cy="1984375"/>
          </a:xfrm>
          <a:prstGeom prst="leftBrace">
            <a:avLst>
              <a:gd name="adj1" fmla="val 72338"/>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4132" name="Text Box 36">
            <a:extLst>
              <a:ext uri="{FF2B5EF4-FFF2-40B4-BE49-F238E27FC236}">
                <a16:creationId xmlns:a16="http://schemas.microsoft.com/office/drawing/2014/main" id="{FC4EF4A1-43BB-E345-B5E5-CE52C3D8E0DE}"/>
              </a:ext>
            </a:extLst>
          </p:cNvPr>
          <p:cNvSpPr txBox="1">
            <a:spLocks noChangeArrowheads="1"/>
          </p:cNvSpPr>
          <p:nvPr/>
        </p:nvSpPr>
        <p:spPr bwMode="auto">
          <a:xfrm>
            <a:off x="6094413" y="2260600"/>
            <a:ext cx="15113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400"/>
              <a:t>31 f.kr. – 476 e.kr.</a:t>
            </a:r>
          </a:p>
          <a:p>
            <a:r>
              <a:rPr lang="sv-SE" altLang="sv-SE" sz="1400"/>
              <a:t>     Kejsartiden</a:t>
            </a:r>
          </a:p>
        </p:txBody>
      </p:sp>
      <p:sp>
        <p:nvSpPr>
          <p:cNvPr id="4133" name="Text Box 37">
            <a:extLst>
              <a:ext uri="{FF2B5EF4-FFF2-40B4-BE49-F238E27FC236}">
                <a16:creationId xmlns:a16="http://schemas.microsoft.com/office/drawing/2014/main" id="{DDD6D54D-BEAA-7C43-9421-6175B4163A8C}"/>
              </a:ext>
            </a:extLst>
          </p:cNvPr>
          <p:cNvSpPr txBox="1">
            <a:spLocks noChangeArrowheads="1"/>
          </p:cNvSpPr>
          <p:nvPr/>
        </p:nvSpPr>
        <p:spPr bwMode="auto">
          <a:xfrm>
            <a:off x="3122614" y="533400"/>
            <a:ext cx="55832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2800"/>
              <a:t>Tidslinje över Romarrikets storhetstid</a:t>
            </a:r>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16548" y="616137"/>
            <a:ext cx="6142634" cy="1280890"/>
          </a:xfrm>
        </p:spPr>
        <p:txBody>
          <a:bodyPr/>
          <a:lstStyle/>
          <a:p>
            <a:r>
              <a:rPr lang="sv-SE" dirty="0"/>
              <a:t>Romarriket </a:t>
            </a:r>
            <a:br>
              <a:rPr lang="sv-SE" dirty="0"/>
            </a:br>
            <a:r>
              <a:rPr lang="sv-SE" dirty="0"/>
              <a:t>grundas och expanderar</a:t>
            </a:r>
          </a:p>
        </p:txBody>
      </p:sp>
      <p:sp>
        <p:nvSpPr>
          <p:cNvPr id="3" name="Platshållare för innehåll 2"/>
          <p:cNvSpPr>
            <a:spLocks noGrp="1"/>
          </p:cNvSpPr>
          <p:nvPr>
            <p:ph idx="1"/>
          </p:nvPr>
        </p:nvSpPr>
        <p:spPr>
          <a:xfrm>
            <a:off x="937846" y="1897027"/>
            <a:ext cx="6189785" cy="4855465"/>
          </a:xfrm>
        </p:spPr>
        <p:txBody>
          <a:bodyPr/>
          <a:lstStyle/>
          <a:p>
            <a:r>
              <a:rPr lang="sv-SE" dirty="0"/>
              <a:t>Rom grundas vid sju kullar vid floden Tibern ca 500 f Kr vid en handelsväg genom Italien och närheten till vattnet (floden) gör det till en bra plats.</a:t>
            </a:r>
          </a:p>
          <a:p>
            <a:pPr marL="0" indent="0">
              <a:buNone/>
            </a:pPr>
            <a:endParaRPr lang="sv-SE" dirty="0"/>
          </a:p>
          <a:p>
            <a:r>
              <a:rPr lang="sv-SE" dirty="0"/>
              <a:t>Finns en Myt/saga om stadens grundande </a:t>
            </a:r>
            <a:r>
              <a:rPr lang="sv-SE" dirty="0" err="1"/>
              <a:t>Romulus</a:t>
            </a:r>
            <a:r>
              <a:rPr lang="sv-SE" dirty="0"/>
              <a:t> och </a:t>
            </a:r>
            <a:r>
              <a:rPr lang="sv-SE" dirty="0" err="1"/>
              <a:t>Remus</a:t>
            </a:r>
            <a:r>
              <a:rPr lang="sv-SE" dirty="0"/>
              <a:t> som växer upp med en varginna (753fKr</a:t>
            </a:r>
          </a:p>
          <a:p>
            <a:pPr marL="0" indent="0">
              <a:buNone/>
            </a:pPr>
            <a:endParaRPr lang="sv-SE" dirty="0"/>
          </a:p>
          <a:p>
            <a:r>
              <a:rPr lang="sv-SE" dirty="0"/>
              <a:t>Styrdes från början av kungar. Man gjorde uppror mot kungarna och införde en republik som styrdes av en ”Senat” (ungefär som en riksdag)</a:t>
            </a:r>
            <a:br>
              <a:rPr lang="sv-SE" dirty="0"/>
            </a:br>
            <a:endParaRPr lang="sv-SE" dirty="0"/>
          </a:p>
          <a:p>
            <a:endParaRPr lang="sv-SE" dirty="0"/>
          </a:p>
        </p:txBody>
      </p:sp>
      <p:pic>
        <p:nvPicPr>
          <p:cNvPr id="4" name="Bildobjekt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7635" t="11805" r="4796" b="14673"/>
          <a:stretch/>
        </p:blipFill>
        <p:spPr>
          <a:xfrm rot="5400000">
            <a:off x="7105868" y="1771871"/>
            <a:ext cx="6241864" cy="3930396"/>
          </a:xfrm>
          <a:prstGeom prst="rect">
            <a:avLst/>
          </a:prstGeom>
          <a:ln w="28575">
            <a:solidFill>
              <a:schemeClr val="tx1"/>
            </a:solidFill>
          </a:ln>
        </p:spPr>
      </p:pic>
      <p:pic>
        <p:nvPicPr>
          <p:cNvPr id="7" name="Bildobjekt 6" descr="En bild som visar stående, svart&#10;&#10;Automatiskt genererad beskrivning">
            <a:extLst>
              <a:ext uri="{FF2B5EF4-FFF2-40B4-BE49-F238E27FC236}">
                <a16:creationId xmlns:a16="http://schemas.microsoft.com/office/drawing/2014/main" id="{109E03A6-22CB-E144-9D69-5CA72DE49D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427" y="2405223"/>
            <a:ext cx="1068754" cy="855167"/>
          </a:xfrm>
          <a:prstGeom prst="rect">
            <a:avLst/>
          </a:prstGeom>
        </p:spPr>
      </p:pic>
      <p:pic>
        <p:nvPicPr>
          <p:cNvPr id="9" name="Bildobjekt 8">
            <a:extLst>
              <a:ext uri="{FF2B5EF4-FFF2-40B4-BE49-F238E27FC236}">
                <a16:creationId xmlns:a16="http://schemas.microsoft.com/office/drawing/2014/main" id="{3EF45A0E-F3A3-7643-9537-B7D994750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471" y="3668387"/>
            <a:ext cx="677947" cy="892036"/>
          </a:xfrm>
          <a:prstGeom prst="rect">
            <a:avLst/>
          </a:prstGeom>
        </p:spPr>
      </p:pic>
    </p:spTree>
    <p:extLst>
      <p:ext uri="{BB962C8B-B14F-4D97-AF65-F5344CB8AC3E}">
        <p14:creationId xmlns:p14="http://schemas.microsoft.com/office/powerpoint/2010/main" val="660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80">
                                          <p:stCondLst>
                                            <p:cond delay="0"/>
                                          </p:stCondLst>
                                        </p:cTn>
                                        <p:tgtEl>
                                          <p:spTgt spid="3">
                                            <p:txEl>
                                              <p:pRg st="2" end="2"/>
                                            </p:txEl>
                                          </p:spTgt>
                                        </p:tgtEl>
                                      </p:cBhvr>
                                    </p:animEffect>
                                    <p:anim calcmode="lin" valueType="num">
                                      <p:cBhvr>
                                        <p:cTn id="1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2" end="2"/>
                                            </p:txEl>
                                          </p:spTgt>
                                        </p:tgtEl>
                                      </p:cBhvr>
                                      <p:to x="100000" y="60000"/>
                                    </p:animScale>
                                    <p:animScale>
                                      <p:cBhvr>
                                        <p:cTn id="22" dur="166" decel="50000">
                                          <p:stCondLst>
                                            <p:cond delay="676"/>
                                          </p:stCondLst>
                                        </p:cTn>
                                        <p:tgtEl>
                                          <p:spTgt spid="3">
                                            <p:txEl>
                                              <p:pRg st="2" end="2"/>
                                            </p:txEl>
                                          </p:spTgt>
                                        </p:tgtEl>
                                      </p:cBhvr>
                                      <p:to x="100000" y="100000"/>
                                    </p:animScale>
                                    <p:animScale>
                                      <p:cBhvr>
                                        <p:cTn id="23" dur="26">
                                          <p:stCondLst>
                                            <p:cond delay="1312"/>
                                          </p:stCondLst>
                                        </p:cTn>
                                        <p:tgtEl>
                                          <p:spTgt spid="3">
                                            <p:txEl>
                                              <p:pRg st="2" end="2"/>
                                            </p:txEl>
                                          </p:spTgt>
                                        </p:tgtEl>
                                      </p:cBhvr>
                                      <p:to x="100000" y="80000"/>
                                    </p:animScale>
                                    <p:animScale>
                                      <p:cBhvr>
                                        <p:cTn id="24" dur="166" decel="50000">
                                          <p:stCondLst>
                                            <p:cond delay="1338"/>
                                          </p:stCondLst>
                                        </p:cTn>
                                        <p:tgtEl>
                                          <p:spTgt spid="3">
                                            <p:txEl>
                                              <p:pRg st="2" end="2"/>
                                            </p:txEl>
                                          </p:spTgt>
                                        </p:tgtEl>
                                      </p:cBhvr>
                                      <p:to x="100000" y="100000"/>
                                    </p:animScale>
                                    <p:animScale>
                                      <p:cBhvr>
                                        <p:cTn id="25" dur="26">
                                          <p:stCondLst>
                                            <p:cond delay="1642"/>
                                          </p:stCondLst>
                                        </p:cTn>
                                        <p:tgtEl>
                                          <p:spTgt spid="3">
                                            <p:txEl>
                                              <p:pRg st="2" end="2"/>
                                            </p:txEl>
                                          </p:spTgt>
                                        </p:tgtEl>
                                      </p:cBhvr>
                                      <p:to x="100000" y="90000"/>
                                    </p:animScale>
                                    <p:animScale>
                                      <p:cBhvr>
                                        <p:cTn id="26" dur="166" decel="50000">
                                          <p:stCondLst>
                                            <p:cond delay="1668"/>
                                          </p:stCondLst>
                                        </p:cTn>
                                        <p:tgtEl>
                                          <p:spTgt spid="3">
                                            <p:txEl>
                                              <p:pRg st="2" end="2"/>
                                            </p:txEl>
                                          </p:spTgt>
                                        </p:tgtEl>
                                      </p:cBhvr>
                                      <p:to x="100000" y="100000"/>
                                    </p:animScale>
                                    <p:animScale>
                                      <p:cBhvr>
                                        <p:cTn id="27" dur="26">
                                          <p:stCondLst>
                                            <p:cond delay="1808"/>
                                          </p:stCondLst>
                                        </p:cTn>
                                        <p:tgtEl>
                                          <p:spTgt spid="3">
                                            <p:txEl>
                                              <p:pRg st="2" end="2"/>
                                            </p:txEl>
                                          </p:spTgt>
                                        </p:tgtEl>
                                      </p:cBhvr>
                                      <p:to x="100000" y="95000"/>
                                    </p:animScale>
                                    <p:animScale>
                                      <p:cBhvr>
                                        <p:cTn id="28" dur="166" decel="50000">
                                          <p:stCondLst>
                                            <p:cond delay="1834"/>
                                          </p:stCondLst>
                                        </p:cTn>
                                        <p:tgtEl>
                                          <p:spTgt spid="3">
                                            <p:txEl>
                                              <p:pRg st="2" end="2"/>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0855E50-565E-CC46-BA8B-5896A66FE00D}"/>
              </a:ext>
            </a:extLst>
          </p:cNvPr>
          <p:cNvSpPr>
            <a:spLocks noGrp="1" noChangeArrowheads="1"/>
          </p:cNvSpPr>
          <p:nvPr>
            <p:ph type="title"/>
          </p:nvPr>
        </p:nvSpPr>
        <p:spPr>
          <a:xfrm>
            <a:off x="3848100" y="282452"/>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dirty="0"/>
              <a:t>Roms samhällsklasser</a:t>
            </a:r>
          </a:p>
        </p:txBody>
      </p:sp>
      <p:sp>
        <p:nvSpPr>
          <p:cNvPr id="7170" name="AutoShape 2">
            <a:extLst>
              <a:ext uri="{FF2B5EF4-FFF2-40B4-BE49-F238E27FC236}">
                <a16:creationId xmlns:a16="http://schemas.microsoft.com/office/drawing/2014/main" id="{E02E4C0C-7FA8-7143-80A5-5A7BD3D439C7}"/>
              </a:ext>
            </a:extLst>
          </p:cNvPr>
          <p:cNvSpPr>
            <a:spLocks noChangeArrowheads="1"/>
          </p:cNvSpPr>
          <p:nvPr/>
        </p:nvSpPr>
        <p:spPr bwMode="auto">
          <a:xfrm>
            <a:off x="3771900" y="2519363"/>
            <a:ext cx="4953000" cy="3733800"/>
          </a:xfrm>
          <a:prstGeom prst="triangle">
            <a:avLst>
              <a:gd name="adj" fmla="val 50000"/>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171" name="Line 3">
            <a:extLst>
              <a:ext uri="{FF2B5EF4-FFF2-40B4-BE49-F238E27FC236}">
                <a16:creationId xmlns:a16="http://schemas.microsoft.com/office/drawing/2014/main" id="{4F21D17B-89FC-764C-82B3-9D7E9981A1A7}"/>
              </a:ext>
            </a:extLst>
          </p:cNvPr>
          <p:cNvSpPr>
            <a:spLocks noChangeShapeType="1"/>
          </p:cNvSpPr>
          <p:nvPr/>
        </p:nvSpPr>
        <p:spPr bwMode="auto">
          <a:xfrm>
            <a:off x="4495800" y="4419600"/>
            <a:ext cx="32766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172" name="Line 4">
            <a:extLst>
              <a:ext uri="{FF2B5EF4-FFF2-40B4-BE49-F238E27FC236}">
                <a16:creationId xmlns:a16="http://schemas.microsoft.com/office/drawing/2014/main" id="{757B8B3D-97EB-D34E-9854-E9CD64CD4C43}"/>
              </a:ext>
            </a:extLst>
          </p:cNvPr>
          <p:cNvSpPr>
            <a:spLocks noChangeShapeType="1"/>
          </p:cNvSpPr>
          <p:nvPr/>
        </p:nvSpPr>
        <p:spPr bwMode="auto">
          <a:xfrm>
            <a:off x="5410200" y="3124200"/>
            <a:ext cx="1447800" cy="1588"/>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v-SE"/>
          </a:p>
        </p:txBody>
      </p:sp>
      <p:sp>
        <p:nvSpPr>
          <p:cNvPr id="7173" name="Text Box 5">
            <a:extLst>
              <a:ext uri="{FF2B5EF4-FFF2-40B4-BE49-F238E27FC236}">
                <a16:creationId xmlns:a16="http://schemas.microsoft.com/office/drawing/2014/main" id="{97D77A02-5492-4640-B77C-3633470AF441}"/>
              </a:ext>
            </a:extLst>
          </p:cNvPr>
          <p:cNvSpPr txBox="1">
            <a:spLocks noChangeArrowheads="1"/>
          </p:cNvSpPr>
          <p:nvPr/>
        </p:nvSpPr>
        <p:spPr bwMode="auto">
          <a:xfrm>
            <a:off x="5638800" y="5029201"/>
            <a:ext cx="83185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2000"/>
              <a:t>Slavar</a:t>
            </a:r>
          </a:p>
        </p:txBody>
      </p:sp>
      <p:sp>
        <p:nvSpPr>
          <p:cNvPr id="7174" name="Text Box 6">
            <a:extLst>
              <a:ext uri="{FF2B5EF4-FFF2-40B4-BE49-F238E27FC236}">
                <a16:creationId xmlns:a16="http://schemas.microsoft.com/office/drawing/2014/main" id="{1C9AB214-EE3B-AA4B-A10D-91E56DF382FA}"/>
              </a:ext>
            </a:extLst>
          </p:cNvPr>
          <p:cNvSpPr txBox="1">
            <a:spLocks noChangeArrowheads="1"/>
          </p:cNvSpPr>
          <p:nvPr/>
        </p:nvSpPr>
        <p:spPr bwMode="auto">
          <a:xfrm>
            <a:off x="5561013" y="3733801"/>
            <a:ext cx="1016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2000"/>
              <a:t>Plebejer</a:t>
            </a:r>
          </a:p>
        </p:txBody>
      </p:sp>
      <p:sp>
        <p:nvSpPr>
          <p:cNvPr id="7175" name="Text Box 7">
            <a:extLst>
              <a:ext uri="{FF2B5EF4-FFF2-40B4-BE49-F238E27FC236}">
                <a16:creationId xmlns:a16="http://schemas.microsoft.com/office/drawing/2014/main" id="{A58083E8-7A2D-AA48-B639-0689E0A3A3EF}"/>
              </a:ext>
            </a:extLst>
          </p:cNvPr>
          <p:cNvSpPr txBox="1">
            <a:spLocks noChangeArrowheads="1"/>
          </p:cNvSpPr>
          <p:nvPr/>
        </p:nvSpPr>
        <p:spPr bwMode="auto">
          <a:xfrm>
            <a:off x="5638800" y="2743201"/>
            <a:ext cx="1041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2000"/>
              <a:t>Patricier</a:t>
            </a:r>
          </a:p>
        </p:txBody>
      </p:sp>
      <p:sp>
        <p:nvSpPr>
          <p:cNvPr id="7176" name="AutoShape 8">
            <a:extLst>
              <a:ext uri="{FF2B5EF4-FFF2-40B4-BE49-F238E27FC236}">
                <a16:creationId xmlns:a16="http://schemas.microsoft.com/office/drawing/2014/main" id="{06986842-7797-4E45-BDF0-19670462180F}"/>
              </a:ext>
            </a:extLst>
          </p:cNvPr>
          <p:cNvSpPr>
            <a:spLocks/>
          </p:cNvSpPr>
          <p:nvPr/>
        </p:nvSpPr>
        <p:spPr bwMode="auto">
          <a:xfrm>
            <a:off x="2895600" y="1905000"/>
            <a:ext cx="609600" cy="3810000"/>
          </a:xfrm>
          <a:prstGeom prst="leftBrace">
            <a:avLst>
              <a:gd name="adj1" fmla="val 52083"/>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7177" name="Text Box 9">
            <a:extLst>
              <a:ext uri="{FF2B5EF4-FFF2-40B4-BE49-F238E27FC236}">
                <a16:creationId xmlns:a16="http://schemas.microsoft.com/office/drawing/2014/main" id="{155101A5-E6C8-0246-BEFE-775D651A9B18}"/>
              </a:ext>
            </a:extLst>
          </p:cNvPr>
          <p:cNvSpPr txBox="1">
            <a:spLocks noChangeArrowheads="1"/>
          </p:cNvSpPr>
          <p:nvPr/>
        </p:nvSpPr>
        <p:spPr bwMode="auto">
          <a:xfrm>
            <a:off x="2362201" y="228600"/>
            <a:ext cx="244475"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600"/>
              <a:t>Patron - klientförhållande</a:t>
            </a:r>
          </a:p>
        </p:txBody>
      </p:sp>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F3412630-EDA4-FE45-94F5-2B91D1861F31}"/>
              </a:ext>
            </a:extLst>
          </p:cNvPr>
          <p:cNvSpPr>
            <a:spLocks noGrp="1" noChangeArrowheads="1"/>
          </p:cNvSpPr>
          <p:nvPr>
            <p:ph type="title"/>
          </p:nvPr>
        </p:nvSpPr>
        <p:spPr>
          <a:xfrm>
            <a:off x="2209800" y="304800"/>
            <a:ext cx="3653118" cy="519953"/>
          </a:xfrm>
          <a:ln/>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sz="3200" dirty="0"/>
              <a:t>Hur Rom styrdes</a:t>
            </a:r>
          </a:p>
        </p:txBody>
      </p:sp>
      <p:sp>
        <p:nvSpPr>
          <p:cNvPr id="8194" name="AutoShape 2">
            <a:extLst>
              <a:ext uri="{FF2B5EF4-FFF2-40B4-BE49-F238E27FC236}">
                <a16:creationId xmlns:a16="http://schemas.microsoft.com/office/drawing/2014/main" id="{BA0DC47E-1E87-F042-8D37-D8F651D6F9EB}"/>
              </a:ext>
            </a:extLst>
          </p:cNvPr>
          <p:cNvSpPr>
            <a:spLocks noChangeArrowheads="1"/>
          </p:cNvSpPr>
          <p:nvPr/>
        </p:nvSpPr>
        <p:spPr bwMode="auto">
          <a:xfrm>
            <a:off x="2805953" y="900952"/>
            <a:ext cx="8382000" cy="3366248"/>
          </a:xfrm>
          <a:prstGeom prst="downArrowCallout">
            <a:avLst>
              <a:gd name="adj1" fmla="val 6078"/>
              <a:gd name="adj2" fmla="val 22793"/>
              <a:gd name="adj3" fmla="val 31361"/>
              <a:gd name="adj4" fmla="val 61597"/>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pPr algn="ctr"/>
            <a:r>
              <a:rPr lang="sv-SE" altLang="sv-SE" sz="1800" dirty="0">
                <a:latin typeface="Comic Sans MS" panose="030F0902030302020204" pitchFamily="66" charset="0"/>
              </a:rPr>
              <a:t>2 Konsuler</a:t>
            </a:r>
          </a:p>
          <a:p>
            <a:pPr algn="ctr">
              <a:buFont typeface="Times New Roman" panose="02020603050405020304" pitchFamily="18" charset="0"/>
              <a:buChar char="-"/>
            </a:pPr>
            <a:r>
              <a:rPr lang="sv-SE" altLang="sv-SE" sz="1800" dirty="0">
                <a:latin typeface="Comic Sans MS" panose="030F0902030302020204" pitchFamily="66" charset="0"/>
              </a:rPr>
              <a:t>De var Patricier ur Senaten, valdes på ett år i taget</a:t>
            </a:r>
          </a:p>
          <a:p>
            <a:pPr algn="ctr">
              <a:buFont typeface="Times New Roman" panose="02020603050405020304" pitchFamily="18" charset="0"/>
              <a:buChar char="-"/>
            </a:pPr>
            <a:r>
              <a:rPr lang="sv-SE" altLang="sv-SE" sz="1800" dirty="0">
                <a:latin typeface="Comic Sans MS" panose="030F0902030302020204" pitchFamily="66" charset="0"/>
              </a:rPr>
              <a:t>De hade lika stor makt</a:t>
            </a:r>
          </a:p>
          <a:p>
            <a:pPr algn="ctr">
              <a:buFont typeface="Times New Roman" panose="02020603050405020304" pitchFamily="18" charset="0"/>
              <a:buChar char="-"/>
            </a:pPr>
            <a:r>
              <a:rPr lang="sv-SE" altLang="sv-SE" sz="1800" dirty="0">
                <a:latin typeface="Comic Sans MS" panose="030F0902030302020204" pitchFamily="66" charset="0"/>
              </a:rPr>
              <a:t>Stiftade lagarna som skulle gälla i Rom</a:t>
            </a:r>
          </a:p>
          <a:p>
            <a:pPr algn="ctr">
              <a:buFont typeface="Times New Roman" panose="02020603050405020304" pitchFamily="18" charset="0"/>
              <a:buChar char="-"/>
            </a:pPr>
            <a:r>
              <a:rPr lang="sv-SE" altLang="sv-SE" sz="1800" dirty="0">
                <a:latin typeface="Comic Sans MS" panose="030F0902030302020204" pitchFamily="66" charset="0"/>
              </a:rPr>
              <a:t>Styrde regeringen och armén</a:t>
            </a:r>
          </a:p>
          <a:p>
            <a:pPr algn="ctr"/>
            <a:r>
              <a:rPr lang="sv-SE" altLang="sv-SE" sz="1800" dirty="0">
                <a:latin typeface="Comic Sans MS" panose="030F0902030302020204" pitchFamily="66" charset="0"/>
              </a:rPr>
              <a:t>*Vid kris kunde en av dem utses till diktator på max 6 månader</a:t>
            </a:r>
          </a:p>
        </p:txBody>
      </p:sp>
      <p:sp>
        <p:nvSpPr>
          <p:cNvPr id="8195" name="AutoShape 3">
            <a:extLst>
              <a:ext uri="{FF2B5EF4-FFF2-40B4-BE49-F238E27FC236}">
                <a16:creationId xmlns:a16="http://schemas.microsoft.com/office/drawing/2014/main" id="{12A77781-AB46-4B4F-84B5-C6F229BF4C89}"/>
              </a:ext>
            </a:extLst>
          </p:cNvPr>
          <p:cNvSpPr>
            <a:spLocks noChangeArrowheads="1"/>
          </p:cNvSpPr>
          <p:nvPr/>
        </p:nvSpPr>
        <p:spPr bwMode="auto">
          <a:xfrm>
            <a:off x="4361329" y="4141694"/>
            <a:ext cx="4356847" cy="990600"/>
          </a:xfrm>
          <a:prstGeom prst="cube">
            <a:avLst>
              <a:gd name="adj" fmla="val 25000"/>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196" name="Text Box 4">
            <a:extLst>
              <a:ext uri="{FF2B5EF4-FFF2-40B4-BE49-F238E27FC236}">
                <a16:creationId xmlns:a16="http://schemas.microsoft.com/office/drawing/2014/main" id="{2EE26250-C870-6149-8097-FDD6618A75C1}"/>
              </a:ext>
            </a:extLst>
          </p:cNvPr>
          <p:cNvSpPr txBox="1">
            <a:spLocks noChangeArrowheads="1"/>
          </p:cNvSpPr>
          <p:nvPr/>
        </p:nvSpPr>
        <p:spPr bwMode="auto">
          <a:xfrm>
            <a:off x="4884738" y="4419601"/>
            <a:ext cx="3076781"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r>
              <a:rPr lang="sv-SE" altLang="sv-SE" sz="1600" dirty="0"/>
              <a:t>            </a:t>
            </a:r>
            <a:r>
              <a:rPr lang="sv-SE" altLang="sv-SE" sz="1600" dirty="0">
                <a:latin typeface="Comic Sans MS" panose="030F0902030302020204" pitchFamily="66" charset="0"/>
              </a:rPr>
              <a:t>Senaten</a:t>
            </a:r>
          </a:p>
          <a:p>
            <a:r>
              <a:rPr lang="sv-SE" altLang="sv-SE" sz="1600" dirty="0">
                <a:latin typeface="Comic Sans MS" panose="030F0902030302020204" pitchFamily="66" charset="0"/>
              </a:rPr>
              <a:t>- 300 Patricier valda på livstid</a:t>
            </a:r>
          </a:p>
        </p:txBody>
      </p:sp>
      <p:sp>
        <p:nvSpPr>
          <p:cNvPr id="8197" name="AutoShape 5">
            <a:extLst>
              <a:ext uri="{FF2B5EF4-FFF2-40B4-BE49-F238E27FC236}">
                <a16:creationId xmlns:a16="http://schemas.microsoft.com/office/drawing/2014/main" id="{2A0E94D1-629B-DB46-B543-2C62FEC404E2}"/>
              </a:ext>
            </a:extLst>
          </p:cNvPr>
          <p:cNvSpPr>
            <a:spLocks noChangeArrowheads="1"/>
          </p:cNvSpPr>
          <p:nvPr/>
        </p:nvSpPr>
        <p:spPr bwMode="auto">
          <a:xfrm>
            <a:off x="5715001" y="5029200"/>
            <a:ext cx="485775" cy="304800"/>
          </a:xfrm>
          <a:prstGeom prst="downArrow">
            <a:avLst>
              <a:gd name="adj1" fmla="val 50000"/>
              <a:gd name="adj2" fmla="val 25000"/>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p>
        </p:txBody>
      </p:sp>
      <p:sp>
        <p:nvSpPr>
          <p:cNvPr id="8198" name="AutoShape 6">
            <a:extLst>
              <a:ext uri="{FF2B5EF4-FFF2-40B4-BE49-F238E27FC236}">
                <a16:creationId xmlns:a16="http://schemas.microsoft.com/office/drawing/2014/main" id="{02D71D18-2E3B-564B-AAE0-30E0A903B593}"/>
              </a:ext>
            </a:extLst>
          </p:cNvPr>
          <p:cNvSpPr>
            <a:spLocks noChangeArrowheads="1"/>
          </p:cNvSpPr>
          <p:nvPr/>
        </p:nvSpPr>
        <p:spPr bwMode="auto">
          <a:xfrm>
            <a:off x="2286000" y="5410199"/>
            <a:ext cx="7467600" cy="1313329"/>
          </a:xfrm>
          <a:prstGeom prst="cube">
            <a:avLst>
              <a:gd name="adj" fmla="val 25000"/>
            </a:avLst>
          </a:prstGeom>
          <a:solidFill>
            <a:srgbClr val="CCCC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5pPr>
            <a:lvl6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6pPr>
            <a:lvl7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7pPr>
            <a:lvl8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8pPr>
            <a:lvl9pP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Lucida Sans Unicode" panose="020B0602030504020204" pitchFamily="34" charset="0"/>
              </a:defRPr>
            </a:lvl9pPr>
          </a:lstStyle>
          <a:p>
            <a:pPr algn="ctr"/>
            <a:r>
              <a:rPr lang="sv-SE" altLang="sv-SE" sz="1600" dirty="0">
                <a:latin typeface="Comic Sans MS" panose="030F0902030302020204" pitchFamily="66" charset="0"/>
              </a:rPr>
              <a:t>Folkförsamlingen</a:t>
            </a:r>
          </a:p>
          <a:p>
            <a:pPr algn="ctr">
              <a:buFont typeface="Times New Roman" panose="02020603050405020304" pitchFamily="18" charset="0"/>
              <a:buChar char="-"/>
            </a:pPr>
            <a:r>
              <a:rPr lang="sv-SE" altLang="sv-SE" sz="1600" dirty="0">
                <a:latin typeface="Comic Sans MS" panose="030F0902030302020204" pitchFamily="66" charset="0"/>
              </a:rPr>
              <a:t>Hit valdes 10 Tribuner som representerade Plebejerna</a:t>
            </a:r>
          </a:p>
          <a:p>
            <a:pPr algn="ctr">
              <a:buFont typeface="Times New Roman" panose="02020603050405020304" pitchFamily="18" charset="0"/>
              <a:buChar char="-"/>
            </a:pPr>
            <a:r>
              <a:rPr lang="sv-SE" altLang="sv-SE" sz="1600" dirty="0">
                <a:latin typeface="Comic Sans MS" panose="030F0902030302020204" pitchFamily="66" charset="0"/>
              </a:rPr>
              <a:t>Här godkände man besluten som togs i Senaten, men egentligen hade dessa ingen makt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Effect transition="in" filter="circle(in)">
                                      <p:cBhvr>
                                        <p:cTn id="7" dur="2000"/>
                                        <p:tgtEl>
                                          <p:spTgt spid="81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xEl>
                                              <p:pRg st="2" end="2"/>
                                            </p:txEl>
                                          </p:spTgt>
                                        </p:tgtEl>
                                        <p:attrNameLst>
                                          <p:attrName>style.visibility</p:attrName>
                                        </p:attrNameLst>
                                      </p:cBhvr>
                                      <p:to>
                                        <p:strVal val="visible"/>
                                      </p:to>
                                    </p:set>
                                    <p:animEffect transition="in" filter="circle(in)">
                                      <p:cBhvr>
                                        <p:cTn id="12" dur="2000"/>
                                        <p:tgtEl>
                                          <p:spTgt spid="8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xEl>
                                              <p:pRg st="3" end="3"/>
                                            </p:txEl>
                                          </p:spTgt>
                                        </p:tgtEl>
                                        <p:attrNameLst>
                                          <p:attrName>style.visibility</p:attrName>
                                        </p:attrNameLst>
                                      </p:cBhvr>
                                      <p:to>
                                        <p:strVal val="visible"/>
                                      </p:to>
                                    </p:set>
                                    <p:animEffect transition="in" filter="circle(in)">
                                      <p:cBhvr>
                                        <p:cTn id="17" dur="2000"/>
                                        <p:tgtEl>
                                          <p:spTgt spid="8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circle(in)">
                                      <p:cBhvr>
                                        <p:cTn id="22" dur="2000"/>
                                        <p:tgtEl>
                                          <p:spTgt spid="8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animEffect transition="in" filter="strips(downLeft)">
                                      <p:cBhvr>
                                        <p:cTn id="27" dur="500"/>
                                        <p:tgtEl>
                                          <p:spTgt spid="81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196">
                                            <p:txEl>
                                              <p:pRg st="1" end="1"/>
                                            </p:txEl>
                                          </p:spTgt>
                                        </p:tgtEl>
                                        <p:attrNameLst>
                                          <p:attrName>style.visibility</p:attrName>
                                        </p:attrNameLst>
                                      </p:cBhvr>
                                      <p:to>
                                        <p:strVal val="visible"/>
                                      </p:to>
                                    </p:set>
                                    <p:animEffect transition="in" filter="circle(in)">
                                      <p:cBhvr>
                                        <p:cTn id="32" dur="2000"/>
                                        <p:tgtEl>
                                          <p:spTgt spid="819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198">
                                            <p:txEl>
                                              <p:pRg st="1" end="1"/>
                                            </p:txEl>
                                          </p:spTgt>
                                        </p:tgtEl>
                                        <p:attrNameLst>
                                          <p:attrName>style.visibility</p:attrName>
                                        </p:attrNameLst>
                                      </p:cBhvr>
                                      <p:to>
                                        <p:strVal val="visible"/>
                                      </p:to>
                                    </p:set>
                                    <p:animEffect transition="in" filter="circle(in)">
                                      <p:cBhvr>
                                        <p:cTn id="37" dur="2000"/>
                                        <p:tgtEl>
                                          <p:spTgt spid="819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198">
                                            <p:txEl>
                                              <p:pRg st="2" end="2"/>
                                            </p:txEl>
                                          </p:spTgt>
                                        </p:tgtEl>
                                        <p:attrNameLst>
                                          <p:attrName>style.visibility</p:attrName>
                                        </p:attrNameLst>
                                      </p:cBhvr>
                                      <p:to>
                                        <p:strVal val="visible"/>
                                      </p:to>
                                    </p:set>
                                    <p:animEffect transition="in" filter="circle(in)">
                                      <p:cBhvr>
                                        <p:cTn id="42" dur="20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7A775AAE-1486-C745-868E-684DA3F701B7}"/>
              </a:ext>
            </a:extLst>
          </p:cNvPr>
          <p:cNvSpPr>
            <a:spLocks noGrp="1" noChangeArrowheads="1"/>
          </p:cNvSpPr>
          <p:nvPr>
            <p:ph type="title"/>
          </p:nvPr>
        </p:nvSpPr>
        <p:spPr>
          <a:xfrm>
            <a:off x="2209800" y="609600"/>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t>En annan viktig maktfaktor</a:t>
            </a:r>
          </a:p>
        </p:txBody>
      </p:sp>
      <p:sp>
        <p:nvSpPr>
          <p:cNvPr id="9218" name="Rectangle 2">
            <a:extLst>
              <a:ext uri="{FF2B5EF4-FFF2-40B4-BE49-F238E27FC236}">
                <a16:creationId xmlns:a16="http://schemas.microsoft.com/office/drawing/2014/main" id="{71EA4C40-7D0A-334E-BB22-9442BAB36F0C}"/>
              </a:ext>
            </a:extLst>
          </p:cNvPr>
          <p:cNvSpPr>
            <a:spLocks noGrp="1" noChangeArrowheads="1"/>
          </p:cNvSpPr>
          <p:nvPr>
            <p:ph type="body" idx="1"/>
          </p:nvPr>
        </p:nvSpPr>
        <p:spPr>
          <a:xfrm>
            <a:off x="6172200" y="1488141"/>
            <a:ext cx="5481918" cy="4607859"/>
          </a:xfrm>
          <a:ln/>
        </p:spPr>
        <p:txBody>
          <a:bodyPr>
            <a:normAutofit/>
          </a:bodyPr>
          <a:lstStyle/>
          <a:p>
            <a:pPr>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dirty="0">
                <a:latin typeface="Comic Sans MS" panose="030F0902030302020204" pitchFamily="66" charset="0"/>
              </a:rPr>
              <a:t>Armén</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Dess uppgift var att dels skydda Rom från överfall och dels att erövra nya områden i krig</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latin typeface="Comic Sans MS" panose="030F0902030302020204" pitchFamily="66" charset="0"/>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Till en början var det bara Patricier som fick ingå i armén</a:t>
            </a: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latin typeface="Comic Sans MS" panose="030F0902030302020204" pitchFamily="66" charset="0"/>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Senaten bad Plebejerna om hjälp</a:t>
            </a:r>
          </a:p>
        </p:txBody>
      </p:sp>
      <p:pic>
        <p:nvPicPr>
          <p:cNvPr id="1026" name="Picture 2" descr="4-6 Life in the Roman Army - YouTube">
            <a:extLst>
              <a:ext uri="{FF2B5EF4-FFF2-40B4-BE49-F238E27FC236}">
                <a16:creationId xmlns:a16="http://schemas.microsoft.com/office/drawing/2014/main" id="{0C43E1AD-B4FA-862B-D644-43F072954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1678640"/>
            <a:ext cx="5304616" cy="42268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9218">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9218">
                                            <p:txEl>
                                              <p:pRg st="1" end="1"/>
                                            </p:txEl>
                                          </p:spTgt>
                                        </p:tgtEl>
                                        <p:attrNameLst>
                                          <p:attrName>ppt_w</p:attrName>
                                        </p:attrNameLst>
                                      </p:cBhvr>
                                    </p:anim>
                                    <p:anim by="(#ppt_w*0.50)" calcmode="lin" valueType="num">
                                      <p:cBhvr>
                                        <p:cTn id="8" dur="500" decel="50000" autoRev="1" fill="hold">
                                          <p:stCondLst>
                                            <p:cond delay="0"/>
                                          </p:stCondLst>
                                        </p:cTn>
                                        <p:tgtEl>
                                          <p:spTgt spid="9218">
                                            <p:txEl>
                                              <p:pRg st="1" end="1"/>
                                            </p:txEl>
                                          </p:spTgt>
                                        </p:tgtEl>
                                        <p:attrNameLst>
                                          <p:attrName>ppt_x</p:attrName>
                                        </p:attrNameLst>
                                      </p:cBhvr>
                                    </p:anim>
                                    <p:anim from="(-#ppt_h/2)" to="(#ppt_y)" calcmode="lin" valueType="num">
                                      <p:cBhvr>
                                        <p:cTn id="9" dur="1000" fill="hold">
                                          <p:stCondLst>
                                            <p:cond delay="0"/>
                                          </p:stCondLst>
                                        </p:cTn>
                                        <p:tgtEl>
                                          <p:spTgt spid="9218">
                                            <p:txEl>
                                              <p:pRg st="1" end="1"/>
                                            </p:txEl>
                                          </p:spTgt>
                                        </p:tgtEl>
                                        <p:attrNameLst>
                                          <p:attrName>ppt_y</p:attrName>
                                        </p:attrNameLst>
                                      </p:cBhvr>
                                    </p:anim>
                                    <p:animRot by="21600000">
                                      <p:cBhvr>
                                        <p:cTn id="10" dur="1000" fill="hold">
                                          <p:stCondLst>
                                            <p:cond delay="0"/>
                                          </p:stCondLst>
                                        </p:cTn>
                                        <p:tgtEl>
                                          <p:spTgt spid="9218">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9218">
                                            <p:txEl>
                                              <p:pRg st="3" end="3"/>
                                            </p:txEl>
                                          </p:spTgt>
                                        </p:tgtEl>
                                        <p:attrNameLst>
                                          <p:attrName>style.visibility</p:attrName>
                                        </p:attrNameLst>
                                      </p:cBhvr>
                                      <p:to>
                                        <p:strVal val="visible"/>
                                      </p:to>
                                    </p:set>
                                    <p:anim by="(-#ppt_w*2)" calcmode="lin" valueType="num">
                                      <p:cBhvr rctx="PPT">
                                        <p:cTn id="15" dur="500" autoRev="1" fill="hold">
                                          <p:stCondLst>
                                            <p:cond delay="0"/>
                                          </p:stCondLst>
                                        </p:cTn>
                                        <p:tgtEl>
                                          <p:spTgt spid="9218">
                                            <p:txEl>
                                              <p:pRg st="3" end="3"/>
                                            </p:txEl>
                                          </p:spTgt>
                                        </p:tgtEl>
                                        <p:attrNameLst>
                                          <p:attrName>ppt_w</p:attrName>
                                        </p:attrNameLst>
                                      </p:cBhvr>
                                    </p:anim>
                                    <p:anim by="(#ppt_w*0.50)" calcmode="lin" valueType="num">
                                      <p:cBhvr>
                                        <p:cTn id="16" dur="500" decel="50000" autoRev="1" fill="hold">
                                          <p:stCondLst>
                                            <p:cond delay="0"/>
                                          </p:stCondLst>
                                        </p:cTn>
                                        <p:tgtEl>
                                          <p:spTgt spid="9218">
                                            <p:txEl>
                                              <p:pRg st="3" end="3"/>
                                            </p:txEl>
                                          </p:spTgt>
                                        </p:tgtEl>
                                        <p:attrNameLst>
                                          <p:attrName>ppt_x</p:attrName>
                                        </p:attrNameLst>
                                      </p:cBhvr>
                                    </p:anim>
                                    <p:anim from="(-#ppt_h/2)" to="(#ppt_y)" calcmode="lin" valueType="num">
                                      <p:cBhvr>
                                        <p:cTn id="17" dur="1000" fill="hold">
                                          <p:stCondLst>
                                            <p:cond delay="0"/>
                                          </p:stCondLst>
                                        </p:cTn>
                                        <p:tgtEl>
                                          <p:spTgt spid="9218">
                                            <p:txEl>
                                              <p:pRg st="3" end="3"/>
                                            </p:txEl>
                                          </p:spTgt>
                                        </p:tgtEl>
                                        <p:attrNameLst>
                                          <p:attrName>ppt_y</p:attrName>
                                        </p:attrNameLst>
                                      </p:cBhvr>
                                    </p:anim>
                                    <p:animRot by="21600000">
                                      <p:cBhvr>
                                        <p:cTn id="18" dur="1000" fill="hold">
                                          <p:stCondLst>
                                            <p:cond delay="0"/>
                                          </p:stCondLst>
                                        </p:cTn>
                                        <p:tgtEl>
                                          <p:spTgt spid="9218">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9218">
                                            <p:txEl>
                                              <p:pRg st="5" end="5"/>
                                            </p:txEl>
                                          </p:spTgt>
                                        </p:tgtEl>
                                        <p:attrNameLst>
                                          <p:attrName>style.visibility</p:attrName>
                                        </p:attrNameLst>
                                      </p:cBhvr>
                                      <p:to>
                                        <p:strVal val="visible"/>
                                      </p:to>
                                    </p:set>
                                    <p:anim by="(-#ppt_w*2)" calcmode="lin" valueType="num">
                                      <p:cBhvr rctx="PPT">
                                        <p:cTn id="23" dur="500" autoRev="1" fill="hold">
                                          <p:stCondLst>
                                            <p:cond delay="0"/>
                                          </p:stCondLst>
                                        </p:cTn>
                                        <p:tgtEl>
                                          <p:spTgt spid="9218">
                                            <p:txEl>
                                              <p:pRg st="5" end="5"/>
                                            </p:txEl>
                                          </p:spTgt>
                                        </p:tgtEl>
                                        <p:attrNameLst>
                                          <p:attrName>ppt_w</p:attrName>
                                        </p:attrNameLst>
                                      </p:cBhvr>
                                    </p:anim>
                                    <p:anim by="(#ppt_w*0.50)" calcmode="lin" valueType="num">
                                      <p:cBhvr>
                                        <p:cTn id="24" dur="500" decel="50000" autoRev="1" fill="hold">
                                          <p:stCondLst>
                                            <p:cond delay="0"/>
                                          </p:stCondLst>
                                        </p:cTn>
                                        <p:tgtEl>
                                          <p:spTgt spid="9218">
                                            <p:txEl>
                                              <p:pRg st="5" end="5"/>
                                            </p:txEl>
                                          </p:spTgt>
                                        </p:tgtEl>
                                        <p:attrNameLst>
                                          <p:attrName>ppt_x</p:attrName>
                                        </p:attrNameLst>
                                      </p:cBhvr>
                                    </p:anim>
                                    <p:anim from="(-#ppt_h/2)" to="(#ppt_y)" calcmode="lin" valueType="num">
                                      <p:cBhvr>
                                        <p:cTn id="25" dur="1000" fill="hold">
                                          <p:stCondLst>
                                            <p:cond delay="0"/>
                                          </p:stCondLst>
                                        </p:cTn>
                                        <p:tgtEl>
                                          <p:spTgt spid="9218">
                                            <p:txEl>
                                              <p:pRg st="5" end="5"/>
                                            </p:txEl>
                                          </p:spTgt>
                                        </p:tgtEl>
                                        <p:attrNameLst>
                                          <p:attrName>ppt_y</p:attrName>
                                        </p:attrNameLst>
                                      </p:cBhvr>
                                    </p:anim>
                                    <p:animRot by="21600000">
                                      <p:cBhvr>
                                        <p:cTn id="26" dur="1000" fill="hold">
                                          <p:stCondLst>
                                            <p:cond delay="0"/>
                                          </p:stCondLst>
                                        </p:cTn>
                                        <p:tgtEl>
                                          <p:spTgt spid="9218">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620581" y="190799"/>
            <a:ext cx="3650279" cy="619536"/>
          </a:xfrm>
        </p:spPr>
        <p:txBody>
          <a:bodyPr>
            <a:normAutofit/>
          </a:bodyPr>
          <a:lstStyle/>
          <a:p>
            <a:pPr>
              <a:lnSpc>
                <a:spcPct val="90000"/>
              </a:lnSpc>
            </a:pPr>
            <a:r>
              <a:rPr lang="sv-SE" sz="3100" dirty="0">
                <a:solidFill>
                  <a:srgbClr val="B5B778"/>
                </a:solidFill>
              </a:rPr>
              <a:t>Roms Provinser</a:t>
            </a:r>
          </a:p>
        </p:txBody>
      </p:sp>
      <p:sp>
        <p:nvSpPr>
          <p:cNvPr id="72" name="Rectangle 71">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B5B77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 name="Platshållare för innehåll 2"/>
          <p:cNvSpPr>
            <a:spLocks noGrp="1"/>
          </p:cNvSpPr>
          <p:nvPr>
            <p:ph idx="1"/>
          </p:nvPr>
        </p:nvSpPr>
        <p:spPr>
          <a:xfrm>
            <a:off x="182880" y="1001921"/>
            <a:ext cx="5590391" cy="5210974"/>
          </a:xfrm>
        </p:spPr>
        <p:txBody>
          <a:bodyPr>
            <a:normAutofit/>
          </a:bodyPr>
          <a:lstStyle/>
          <a:p>
            <a:pPr>
              <a:lnSpc>
                <a:spcPct val="90000"/>
              </a:lnSpc>
              <a:buClr>
                <a:srgbClr val="FE3401"/>
              </a:buClr>
            </a:pPr>
            <a:r>
              <a:rPr lang="sv-SE" sz="2400" dirty="0">
                <a:latin typeface="Comic Sans MS" panose="030F0902030302020204" pitchFamily="66" charset="0"/>
              </a:rPr>
              <a:t>Romarna krigar mycket och tar över stora delar av länderna runt Medelhavet. Nya erövringar kallas för provinser</a:t>
            </a:r>
          </a:p>
          <a:p>
            <a:pPr>
              <a:lnSpc>
                <a:spcPct val="90000"/>
              </a:lnSpc>
              <a:buClr>
                <a:srgbClr val="FE3401"/>
              </a:buClr>
            </a:pPr>
            <a:endParaRPr lang="sv-SE" sz="2400" dirty="0">
              <a:latin typeface="Comic Sans MS" panose="030F0902030302020204" pitchFamily="66" charset="0"/>
            </a:endParaRPr>
          </a:p>
          <a:p>
            <a:pPr>
              <a:lnSpc>
                <a:spcPct val="90000"/>
              </a:lnSpc>
              <a:buClr>
                <a:srgbClr val="FE3401"/>
              </a:buClr>
            </a:pPr>
            <a:r>
              <a:rPr lang="sv-SE" sz="2400" dirty="0">
                <a:latin typeface="Comic Sans MS" panose="030F0902030302020204" pitchFamily="66" charset="0"/>
              </a:rPr>
              <a:t>Romarnas provinser betalar skatt – många </a:t>
            </a:r>
            <a:br>
              <a:rPr lang="sv-SE" sz="2400" dirty="0">
                <a:latin typeface="Comic Sans MS" panose="030F0902030302020204" pitchFamily="66" charset="0"/>
              </a:rPr>
            </a:br>
            <a:r>
              <a:rPr lang="sv-SE" sz="2400" dirty="0">
                <a:latin typeface="Comic Sans MS" panose="030F0902030302020204" pitchFamily="66" charset="0"/>
              </a:rPr>
              <a:t>förlorar sitt arbete</a:t>
            </a:r>
          </a:p>
          <a:p>
            <a:pPr>
              <a:lnSpc>
                <a:spcPct val="90000"/>
              </a:lnSpc>
              <a:buClr>
                <a:srgbClr val="FE3401"/>
              </a:buClr>
            </a:pPr>
            <a:endParaRPr lang="sv-SE" sz="2400" dirty="0">
              <a:latin typeface="Comic Sans MS" panose="030F0902030302020204" pitchFamily="66" charset="0"/>
            </a:endParaRPr>
          </a:p>
          <a:p>
            <a:pPr>
              <a:lnSpc>
                <a:spcPct val="90000"/>
              </a:lnSpc>
              <a:buClr>
                <a:srgbClr val="FE3401"/>
              </a:buClr>
            </a:pPr>
            <a:r>
              <a:rPr lang="sv-SE" sz="2400" dirty="0">
                <a:latin typeface="Comic Sans MS" panose="030F0902030302020204" pitchFamily="66" charset="0"/>
              </a:rPr>
              <a:t>Mycket handel mellan de olika provinserna och Rom</a:t>
            </a:r>
          </a:p>
          <a:p>
            <a:pPr marL="0" indent="0">
              <a:lnSpc>
                <a:spcPct val="90000"/>
              </a:lnSpc>
              <a:buClr>
                <a:srgbClr val="FE3401"/>
              </a:buClr>
              <a:buNone/>
            </a:pPr>
            <a:endParaRPr lang="sv-SE" dirty="0"/>
          </a:p>
        </p:txBody>
      </p:sp>
      <p:sp>
        <p:nvSpPr>
          <p:cNvPr id="74"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7" name="Picture 1" descr="page5image49009248">
            <a:extLst>
              <a:ext uri="{FF2B5EF4-FFF2-40B4-BE49-F238E27FC236}">
                <a16:creationId xmlns:a16="http://schemas.microsoft.com/office/drawing/2014/main" id="{D20C24D1-EAB6-9C40-A2BD-C229F7102A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59" r="20788"/>
          <a:stretch/>
        </p:blipFill>
        <p:spPr bwMode="auto">
          <a:xfrm>
            <a:off x="6096000" y="10"/>
            <a:ext cx="6096000" cy="685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2" end="2"/>
                                            </p:txEl>
                                          </p:spTgt>
                                        </p:tgtEl>
                                        <p:attrNameLst>
                                          <p:attrName>ppt_w</p:attrName>
                                        </p:attrNameLst>
                                      </p:cBhvr>
                                    </p:anim>
                                    <p:anim by="(#ppt_w*0.50)" calcmode="lin" valueType="num">
                                      <p:cBhvr>
                                        <p:cTn id="16" dur="500" decel="50000" autoRev="1" fill="hold">
                                          <p:stCondLst>
                                            <p:cond delay="0"/>
                                          </p:stCondLst>
                                        </p:cTn>
                                        <p:tgtEl>
                                          <p:spTgt spid="3">
                                            <p:txEl>
                                              <p:pRg st="2" end="2"/>
                                            </p:txEl>
                                          </p:spTgt>
                                        </p:tgtEl>
                                        <p:attrNameLst>
                                          <p:attrName>ppt_x</p:attrName>
                                        </p:attrNameLst>
                                      </p:cBhvr>
                                    </p:anim>
                                    <p:anim from="(-#ppt_h/2)" to="(#ppt_y)" calcmode="lin" valueType="num">
                                      <p:cBhvr>
                                        <p:cTn id="17" dur="1000" fill="hold">
                                          <p:stCondLst>
                                            <p:cond delay="0"/>
                                          </p:stCondLst>
                                        </p:cTn>
                                        <p:tgtEl>
                                          <p:spTgt spid="3">
                                            <p:txEl>
                                              <p:pRg st="2" end="2"/>
                                            </p:txEl>
                                          </p:spTgt>
                                        </p:tgtEl>
                                        <p:attrNameLst>
                                          <p:attrName>ppt_y</p:attrName>
                                        </p:attrNameLst>
                                      </p:cBhvr>
                                    </p:anim>
                                    <p:animRot by="21600000">
                                      <p:cBhvr>
                                        <p:cTn id="18" dur="1000" fill="hold">
                                          <p:stCondLst>
                                            <p:cond delay="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4" end="4"/>
                                            </p:txEl>
                                          </p:spTgt>
                                        </p:tgtEl>
                                        <p:attrNameLst>
                                          <p:attrName>ppt_w</p:attrName>
                                        </p:attrNameLst>
                                      </p:cBhvr>
                                    </p:anim>
                                    <p:anim by="(#ppt_w*0.50)" calcmode="lin" valueType="num">
                                      <p:cBhvr>
                                        <p:cTn id="24" dur="500" decel="50000" autoRev="1" fill="hold">
                                          <p:stCondLst>
                                            <p:cond delay="0"/>
                                          </p:stCondLst>
                                        </p:cTn>
                                        <p:tgtEl>
                                          <p:spTgt spid="3">
                                            <p:txEl>
                                              <p:pRg st="4" end="4"/>
                                            </p:txEl>
                                          </p:spTgt>
                                        </p:tgtEl>
                                        <p:attrNameLst>
                                          <p:attrName>ppt_x</p:attrName>
                                        </p:attrNameLst>
                                      </p:cBhvr>
                                    </p:anim>
                                    <p:anim from="(-#ppt_h/2)" to="(#ppt_y)" calcmode="lin" valueType="num">
                                      <p:cBhvr>
                                        <p:cTn id="25" dur="1000" fill="hold">
                                          <p:stCondLst>
                                            <p:cond delay="0"/>
                                          </p:stCondLst>
                                        </p:cTn>
                                        <p:tgtEl>
                                          <p:spTgt spid="3">
                                            <p:txEl>
                                              <p:pRg st="4" end="4"/>
                                            </p:txEl>
                                          </p:spTgt>
                                        </p:tgtEl>
                                        <p:attrNameLst>
                                          <p:attrName>ppt_y</p:attrName>
                                        </p:attrNameLst>
                                      </p:cBhvr>
                                    </p:anim>
                                    <p:animRot by="21600000">
                                      <p:cBhvr>
                                        <p:cTn id="26"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728871B-0538-B94F-8FE1-B4BA41DFE913}"/>
              </a:ext>
            </a:extLst>
          </p:cNvPr>
          <p:cNvSpPr>
            <a:spLocks noGrp="1" noChangeArrowheads="1"/>
          </p:cNvSpPr>
          <p:nvPr>
            <p:ph type="title"/>
          </p:nvPr>
        </p:nvSpPr>
        <p:spPr>
          <a:xfrm>
            <a:off x="2209800" y="609600"/>
            <a:ext cx="77724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a:t>De erövrade områdena</a:t>
            </a:r>
          </a:p>
        </p:txBody>
      </p:sp>
      <p:sp>
        <p:nvSpPr>
          <p:cNvPr id="13314" name="Rectangle 2">
            <a:extLst>
              <a:ext uri="{FF2B5EF4-FFF2-40B4-BE49-F238E27FC236}">
                <a16:creationId xmlns:a16="http://schemas.microsoft.com/office/drawing/2014/main" id="{A003F255-E874-0943-B974-99F272B7330A}"/>
              </a:ext>
            </a:extLst>
          </p:cNvPr>
          <p:cNvSpPr>
            <a:spLocks noGrp="1" noChangeArrowheads="1"/>
          </p:cNvSpPr>
          <p:nvPr>
            <p:ph type="body" idx="1"/>
          </p:nvPr>
        </p:nvSpPr>
        <p:spPr>
          <a:xfrm>
            <a:off x="2209800" y="1527858"/>
            <a:ext cx="7772400" cy="4942390"/>
          </a:xfrm>
          <a:ln/>
        </p:spPr>
        <p:txBody>
          <a:bodyPr/>
          <a:lstStyle/>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De områden som erövrades och som införlivades i det växande romarriket kallades för provinser</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latin typeface="Comic Sans MS" panose="030F0902030302020204" pitchFamily="66" charset="0"/>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Senaten utsåg Guvernörer att styra dessa provinser, dessa skulle ta in skatt och försvara provinsen</a:t>
            </a:r>
          </a:p>
          <a:p>
            <a:pPr marL="0" indent="0">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sz="2400" dirty="0">
              <a:latin typeface="Comic Sans MS" panose="030F0902030302020204" pitchFamily="66" charset="0"/>
            </a:endParaRPr>
          </a:p>
          <a:p>
            <a:pPr>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400" dirty="0">
                <a:latin typeface="Comic Sans MS" panose="030F0902030302020204" pitchFamily="66" charset="0"/>
              </a:rPr>
              <a:t>Problemet med systemet var att guvernörerna inte erhöll betalning från Rom. De skulle på egen hand se till att driva in skatter. En del gjorde detta med förstånd medan andra plundrade provinsen på alla tillgångar…</a:t>
            </a:r>
          </a:p>
        </p:txBody>
      </p:sp>
      <p:pic>
        <p:nvPicPr>
          <p:cNvPr id="13315" name="Picture 3">
            <a:extLst>
              <a:ext uri="{FF2B5EF4-FFF2-40B4-BE49-F238E27FC236}">
                <a16:creationId xmlns:a16="http://schemas.microsoft.com/office/drawing/2014/main" id="{557CCBDF-0F7D-8A49-BA35-F529BC3B99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8682" y="4527029"/>
            <a:ext cx="1949450"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331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314">
                                            <p:txEl>
                                              <p:pRg st="0" end="0"/>
                                            </p:txEl>
                                          </p:spTgt>
                                        </p:tgtEl>
                                        <p:attrNameLst>
                                          <p:attrName>ppt_w</p:attrName>
                                        </p:attrNameLst>
                                      </p:cBhvr>
                                    </p:anim>
                                    <p:anim by="(#ppt_w*0.50)" calcmode="lin" valueType="num">
                                      <p:cBhvr>
                                        <p:cTn id="8" dur="500" decel="50000" autoRev="1" fill="hold">
                                          <p:stCondLst>
                                            <p:cond delay="0"/>
                                          </p:stCondLst>
                                        </p:cTn>
                                        <p:tgtEl>
                                          <p:spTgt spid="13314">
                                            <p:txEl>
                                              <p:pRg st="0" end="0"/>
                                            </p:txEl>
                                          </p:spTgt>
                                        </p:tgtEl>
                                        <p:attrNameLst>
                                          <p:attrName>ppt_x</p:attrName>
                                        </p:attrNameLst>
                                      </p:cBhvr>
                                    </p:anim>
                                    <p:anim from="(-#ppt_h/2)" to="(#ppt_y)" calcmode="lin" valueType="num">
                                      <p:cBhvr>
                                        <p:cTn id="9" dur="1000" fill="hold">
                                          <p:stCondLst>
                                            <p:cond delay="0"/>
                                          </p:stCondLst>
                                        </p:cTn>
                                        <p:tgtEl>
                                          <p:spTgt spid="13314">
                                            <p:txEl>
                                              <p:pRg st="0" end="0"/>
                                            </p:txEl>
                                          </p:spTgt>
                                        </p:tgtEl>
                                        <p:attrNameLst>
                                          <p:attrName>ppt_y</p:attrName>
                                        </p:attrNameLst>
                                      </p:cBhvr>
                                    </p:anim>
                                    <p:animRot by="21600000">
                                      <p:cBhvr>
                                        <p:cTn id="10" dur="1000" fill="hold">
                                          <p:stCondLst>
                                            <p:cond delay="0"/>
                                          </p:stCondLst>
                                        </p:cTn>
                                        <p:tgtEl>
                                          <p:spTgt spid="1331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13314">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13314">
                                            <p:txEl>
                                              <p:pRg st="2" end="2"/>
                                            </p:txEl>
                                          </p:spTgt>
                                        </p:tgtEl>
                                        <p:attrNameLst>
                                          <p:attrName>ppt_w</p:attrName>
                                        </p:attrNameLst>
                                      </p:cBhvr>
                                    </p:anim>
                                    <p:anim by="(#ppt_w*0.50)" calcmode="lin" valueType="num">
                                      <p:cBhvr>
                                        <p:cTn id="16" dur="500" decel="50000" autoRev="1" fill="hold">
                                          <p:stCondLst>
                                            <p:cond delay="0"/>
                                          </p:stCondLst>
                                        </p:cTn>
                                        <p:tgtEl>
                                          <p:spTgt spid="13314">
                                            <p:txEl>
                                              <p:pRg st="2" end="2"/>
                                            </p:txEl>
                                          </p:spTgt>
                                        </p:tgtEl>
                                        <p:attrNameLst>
                                          <p:attrName>ppt_x</p:attrName>
                                        </p:attrNameLst>
                                      </p:cBhvr>
                                    </p:anim>
                                    <p:anim from="(-#ppt_h/2)" to="(#ppt_y)" calcmode="lin" valueType="num">
                                      <p:cBhvr>
                                        <p:cTn id="17" dur="1000" fill="hold">
                                          <p:stCondLst>
                                            <p:cond delay="0"/>
                                          </p:stCondLst>
                                        </p:cTn>
                                        <p:tgtEl>
                                          <p:spTgt spid="13314">
                                            <p:txEl>
                                              <p:pRg st="2" end="2"/>
                                            </p:txEl>
                                          </p:spTgt>
                                        </p:tgtEl>
                                        <p:attrNameLst>
                                          <p:attrName>ppt_y</p:attrName>
                                        </p:attrNameLst>
                                      </p:cBhvr>
                                    </p:anim>
                                    <p:animRot by="21600000">
                                      <p:cBhvr>
                                        <p:cTn id="18" dur="1000" fill="hold">
                                          <p:stCondLst>
                                            <p:cond delay="0"/>
                                          </p:stCondLst>
                                        </p:cTn>
                                        <p:tgtEl>
                                          <p:spTgt spid="13314">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13314">
                                            <p:txEl>
                                              <p:pRg st="4" end="4"/>
                                            </p:txEl>
                                          </p:spTgt>
                                        </p:tgtEl>
                                        <p:attrNameLst>
                                          <p:attrName>style.visibility</p:attrName>
                                        </p:attrNameLst>
                                      </p:cBhvr>
                                      <p:to>
                                        <p:strVal val="visible"/>
                                      </p:to>
                                    </p:set>
                                    <p:anim by="(-#ppt_w*2)" calcmode="lin" valueType="num">
                                      <p:cBhvr rctx="PPT">
                                        <p:cTn id="23" dur="500" autoRev="1" fill="hold">
                                          <p:stCondLst>
                                            <p:cond delay="0"/>
                                          </p:stCondLst>
                                        </p:cTn>
                                        <p:tgtEl>
                                          <p:spTgt spid="13314">
                                            <p:txEl>
                                              <p:pRg st="4" end="4"/>
                                            </p:txEl>
                                          </p:spTgt>
                                        </p:tgtEl>
                                        <p:attrNameLst>
                                          <p:attrName>ppt_w</p:attrName>
                                        </p:attrNameLst>
                                      </p:cBhvr>
                                    </p:anim>
                                    <p:anim by="(#ppt_w*0.50)" calcmode="lin" valueType="num">
                                      <p:cBhvr>
                                        <p:cTn id="24" dur="500" decel="50000" autoRev="1" fill="hold">
                                          <p:stCondLst>
                                            <p:cond delay="0"/>
                                          </p:stCondLst>
                                        </p:cTn>
                                        <p:tgtEl>
                                          <p:spTgt spid="13314">
                                            <p:txEl>
                                              <p:pRg st="4" end="4"/>
                                            </p:txEl>
                                          </p:spTgt>
                                        </p:tgtEl>
                                        <p:attrNameLst>
                                          <p:attrName>ppt_x</p:attrName>
                                        </p:attrNameLst>
                                      </p:cBhvr>
                                    </p:anim>
                                    <p:anim from="(-#ppt_h/2)" to="(#ppt_y)" calcmode="lin" valueType="num">
                                      <p:cBhvr>
                                        <p:cTn id="25" dur="1000" fill="hold">
                                          <p:stCondLst>
                                            <p:cond delay="0"/>
                                          </p:stCondLst>
                                        </p:cTn>
                                        <p:tgtEl>
                                          <p:spTgt spid="13314">
                                            <p:txEl>
                                              <p:pRg st="4" end="4"/>
                                            </p:txEl>
                                          </p:spTgt>
                                        </p:tgtEl>
                                        <p:attrNameLst>
                                          <p:attrName>ppt_y</p:attrName>
                                        </p:attrNameLst>
                                      </p:cBhvr>
                                    </p:anim>
                                    <p:animRot by="21600000">
                                      <p:cBhvr>
                                        <p:cTn id="26" dur="1000" fill="hold">
                                          <p:stCondLst>
                                            <p:cond delay="0"/>
                                          </p:stCondLst>
                                        </p:cTn>
                                        <p:tgtEl>
                                          <p:spTgt spid="1331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6384FEC5-1966-0F41-893B-217D2D4E3BD0}"/>
              </a:ext>
            </a:extLst>
          </p:cNvPr>
          <p:cNvSpPr>
            <a:spLocks noGrp="1" noChangeArrowheads="1"/>
          </p:cNvSpPr>
          <p:nvPr>
            <p:ph type="title"/>
          </p:nvPr>
        </p:nvSpPr>
        <p:spPr>
          <a:xfrm>
            <a:off x="2209800" y="609600"/>
            <a:ext cx="8693552" cy="1143000"/>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v-SE" altLang="sv-SE" dirty="0"/>
              <a:t>Positivt och Negativt med Provinserna</a:t>
            </a:r>
          </a:p>
        </p:txBody>
      </p:sp>
      <p:sp>
        <p:nvSpPr>
          <p:cNvPr id="16386" name="Rectangle 2">
            <a:extLst>
              <a:ext uri="{FF2B5EF4-FFF2-40B4-BE49-F238E27FC236}">
                <a16:creationId xmlns:a16="http://schemas.microsoft.com/office/drawing/2014/main" id="{35422856-E6D9-A44A-A4C0-6B49A2932161}"/>
              </a:ext>
            </a:extLst>
          </p:cNvPr>
          <p:cNvSpPr>
            <a:spLocks noGrp="1" noChangeArrowheads="1"/>
          </p:cNvSpPr>
          <p:nvPr>
            <p:ph type="body" idx="1"/>
          </p:nvPr>
        </p:nvSpPr>
        <p:spPr>
          <a:xfrm>
            <a:off x="2209800" y="1981200"/>
            <a:ext cx="3810000" cy="4114800"/>
          </a:xfrm>
          <a:ln/>
        </p:spPr>
        <p:txBody>
          <a:bodyPr/>
          <a:lstStyle/>
          <a:p>
            <a:pPr>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dirty="0"/>
              <a:t>Positiva</a:t>
            </a:r>
          </a:p>
          <a:p>
            <a:pPr>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1600" dirty="0"/>
              <a:t>Massor av ny kunskap från t ex Grekland</a:t>
            </a:r>
          </a:p>
          <a:p>
            <a:pPr>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1600" dirty="0"/>
              <a:t>Handelsvägarna och handelsplatserna blev fler</a:t>
            </a:r>
          </a:p>
          <a:p>
            <a:pPr>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1600" dirty="0"/>
              <a:t>Kulturellt utbyte, även om romarna ansåg sig vara bäst</a:t>
            </a:r>
          </a:p>
        </p:txBody>
      </p:sp>
      <p:sp>
        <p:nvSpPr>
          <p:cNvPr id="16387" name="Rectangle 3">
            <a:extLst>
              <a:ext uri="{FF2B5EF4-FFF2-40B4-BE49-F238E27FC236}">
                <a16:creationId xmlns:a16="http://schemas.microsoft.com/office/drawing/2014/main" id="{858BA465-0D11-7C45-AFAC-7AD20989EF26}"/>
              </a:ext>
            </a:extLst>
          </p:cNvPr>
          <p:cNvSpPr>
            <a:spLocks noGrp="1" noChangeArrowheads="1"/>
          </p:cNvSpPr>
          <p:nvPr>
            <p:ph type="body" idx="2"/>
          </p:nvPr>
        </p:nvSpPr>
        <p:spPr>
          <a:xfrm>
            <a:off x="6172200" y="1981201"/>
            <a:ext cx="4731152" cy="4314825"/>
          </a:xfrm>
          <a:ln/>
        </p:spPr>
        <p:txBody>
          <a:bodyPr/>
          <a:lstStyle/>
          <a:p>
            <a:pPr>
              <a:spcBef>
                <a:spcPts val="7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sz="2800" dirty="0"/>
              <a:t>Negativa</a:t>
            </a:r>
          </a:p>
          <a:p>
            <a:pP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dirty="0"/>
              <a:t>Överflöd av spannmål från erövrade provinser satte småbönderna i Rom ur spel p g a dumpade priser</a:t>
            </a:r>
          </a:p>
          <a:p>
            <a:pPr marL="0" indent="0">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dirty="0"/>
          </a:p>
          <a:p>
            <a:pPr>
              <a:spcBef>
                <a:spcPts val="4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sv-SE" altLang="sv-SE" dirty="0"/>
              <a:t>Småbönderna drog till Rom, fattigskarorna växte. Dessa drog runt i staden och startade uppror och elände</a:t>
            </a:r>
          </a:p>
          <a:p>
            <a:pPr>
              <a:spcBef>
                <a:spcPts val="45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sv-SE" altLang="sv-SE" dirty="0"/>
          </a:p>
        </p:txBody>
      </p:sp>
      <p:pic>
        <p:nvPicPr>
          <p:cNvPr id="16388" name="Picture 4">
            <a:extLst>
              <a:ext uri="{FF2B5EF4-FFF2-40B4-BE49-F238E27FC236}">
                <a16:creationId xmlns:a16="http://schemas.microsoft.com/office/drawing/2014/main" id="{052D1405-45AC-4645-AC08-8B2F1793B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114801"/>
            <a:ext cx="3733800" cy="2506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6386">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16386">
                                            <p:txEl>
                                              <p:pRg st="1" end="1"/>
                                            </p:txEl>
                                          </p:spTgt>
                                        </p:tgtEl>
                                        <p:attrNameLst>
                                          <p:attrName>ppt_w</p:attrName>
                                        </p:attrNameLst>
                                      </p:cBhvr>
                                    </p:anim>
                                    <p:anim by="(#ppt_w*0.50)" calcmode="lin" valueType="num">
                                      <p:cBhvr>
                                        <p:cTn id="8" dur="500" decel="50000" autoRev="1" fill="hold">
                                          <p:stCondLst>
                                            <p:cond delay="0"/>
                                          </p:stCondLst>
                                        </p:cTn>
                                        <p:tgtEl>
                                          <p:spTgt spid="16386">
                                            <p:txEl>
                                              <p:pRg st="1" end="1"/>
                                            </p:txEl>
                                          </p:spTgt>
                                        </p:tgtEl>
                                        <p:attrNameLst>
                                          <p:attrName>ppt_x</p:attrName>
                                        </p:attrNameLst>
                                      </p:cBhvr>
                                    </p:anim>
                                    <p:anim from="(-#ppt_h/2)" to="(#ppt_y)" calcmode="lin" valueType="num">
                                      <p:cBhvr>
                                        <p:cTn id="9" dur="1000" fill="hold">
                                          <p:stCondLst>
                                            <p:cond delay="0"/>
                                          </p:stCondLst>
                                        </p:cTn>
                                        <p:tgtEl>
                                          <p:spTgt spid="16386">
                                            <p:txEl>
                                              <p:pRg st="1" end="1"/>
                                            </p:txEl>
                                          </p:spTgt>
                                        </p:tgtEl>
                                        <p:attrNameLst>
                                          <p:attrName>ppt_y</p:attrName>
                                        </p:attrNameLst>
                                      </p:cBhvr>
                                    </p:anim>
                                    <p:animRot by="21600000">
                                      <p:cBhvr>
                                        <p:cTn id="10" dur="1000" fill="hold">
                                          <p:stCondLst>
                                            <p:cond delay="0"/>
                                          </p:stCondLst>
                                        </p:cTn>
                                        <p:tgtEl>
                                          <p:spTgt spid="16386">
                                            <p:txEl>
                                              <p:pRg st="1" end="1"/>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6386">
                                            <p:txEl>
                                              <p:pRg st="2" end="2"/>
                                            </p:txEl>
                                          </p:spTgt>
                                        </p:tgtEl>
                                        <p:attrNameLst>
                                          <p:attrName>style.visibility</p:attrName>
                                        </p:attrNameLst>
                                      </p:cBhvr>
                                      <p:to>
                                        <p:strVal val="visible"/>
                                      </p:to>
                                    </p:set>
                                    <p:anim by="(-#ppt_w*2)" calcmode="lin" valueType="num">
                                      <p:cBhvr rctx="PPT">
                                        <p:cTn id="13" dur="500" autoRev="1" fill="hold">
                                          <p:stCondLst>
                                            <p:cond delay="0"/>
                                          </p:stCondLst>
                                        </p:cTn>
                                        <p:tgtEl>
                                          <p:spTgt spid="16386">
                                            <p:txEl>
                                              <p:pRg st="2" end="2"/>
                                            </p:txEl>
                                          </p:spTgt>
                                        </p:tgtEl>
                                        <p:attrNameLst>
                                          <p:attrName>ppt_w</p:attrName>
                                        </p:attrNameLst>
                                      </p:cBhvr>
                                    </p:anim>
                                    <p:anim by="(#ppt_w*0.50)" calcmode="lin" valueType="num">
                                      <p:cBhvr>
                                        <p:cTn id="14" dur="500" decel="50000" autoRev="1" fill="hold">
                                          <p:stCondLst>
                                            <p:cond delay="0"/>
                                          </p:stCondLst>
                                        </p:cTn>
                                        <p:tgtEl>
                                          <p:spTgt spid="16386">
                                            <p:txEl>
                                              <p:pRg st="2" end="2"/>
                                            </p:txEl>
                                          </p:spTgt>
                                        </p:tgtEl>
                                        <p:attrNameLst>
                                          <p:attrName>ppt_x</p:attrName>
                                        </p:attrNameLst>
                                      </p:cBhvr>
                                    </p:anim>
                                    <p:anim from="(-#ppt_h/2)" to="(#ppt_y)" calcmode="lin" valueType="num">
                                      <p:cBhvr>
                                        <p:cTn id="15" dur="1000" fill="hold">
                                          <p:stCondLst>
                                            <p:cond delay="0"/>
                                          </p:stCondLst>
                                        </p:cTn>
                                        <p:tgtEl>
                                          <p:spTgt spid="16386">
                                            <p:txEl>
                                              <p:pRg st="2" end="2"/>
                                            </p:txEl>
                                          </p:spTgt>
                                        </p:tgtEl>
                                        <p:attrNameLst>
                                          <p:attrName>ppt_y</p:attrName>
                                        </p:attrNameLst>
                                      </p:cBhvr>
                                    </p:anim>
                                    <p:animRot by="21600000">
                                      <p:cBhvr>
                                        <p:cTn id="16" dur="1000" fill="hold">
                                          <p:stCondLst>
                                            <p:cond delay="0"/>
                                          </p:stCondLst>
                                        </p:cTn>
                                        <p:tgtEl>
                                          <p:spTgt spid="16386">
                                            <p:txEl>
                                              <p:pRg st="2" end="2"/>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16386">
                                            <p:txEl>
                                              <p:pRg st="3" end="3"/>
                                            </p:txEl>
                                          </p:spTgt>
                                        </p:tgtEl>
                                        <p:attrNameLst>
                                          <p:attrName>style.visibility</p:attrName>
                                        </p:attrNameLst>
                                      </p:cBhvr>
                                      <p:to>
                                        <p:strVal val="visible"/>
                                      </p:to>
                                    </p:set>
                                    <p:anim by="(-#ppt_w*2)" calcmode="lin" valueType="num">
                                      <p:cBhvr rctx="PPT">
                                        <p:cTn id="19" dur="500" autoRev="1" fill="hold">
                                          <p:stCondLst>
                                            <p:cond delay="0"/>
                                          </p:stCondLst>
                                        </p:cTn>
                                        <p:tgtEl>
                                          <p:spTgt spid="16386">
                                            <p:txEl>
                                              <p:pRg st="3" end="3"/>
                                            </p:txEl>
                                          </p:spTgt>
                                        </p:tgtEl>
                                        <p:attrNameLst>
                                          <p:attrName>ppt_w</p:attrName>
                                        </p:attrNameLst>
                                      </p:cBhvr>
                                    </p:anim>
                                    <p:anim by="(#ppt_w*0.50)" calcmode="lin" valueType="num">
                                      <p:cBhvr>
                                        <p:cTn id="20" dur="500" decel="50000" autoRev="1" fill="hold">
                                          <p:stCondLst>
                                            <p:cond delay="0"/>
                                          </p:stCondLst>
                                        </p:cTn>
                                        <p:tgtEl>
                                          <p:spTgt spid="16386">
                                            <p:txEl>
                                              <p:pRg st="3" end="3"/>
                                            </p:txEl>
                                          </p:spTgt>
                                        </p:tgtEl>
                                        <p:attrNameLst>
                                          <p:attrName>ppt_x</p:attrName>
                                        </p:attrNameLst>
                                      </p:cBhvr>
                                    </p:anim>
                                    <p:anim from="(-#ppt_h/2)" to="(#ppt_y)" calcmode="lin" valueType="num">
                                      <p:cBhvr>
                                        <p:cTn id="21" dur="1000" fill="hold">
                                          <p:stCondLst>
                                            <p:cond delay="0"/>
                                          </p:stCondLst>
                                        </p:cTn>
                                        <p:tgtEl>
                                          <p:spTgt spid="16386">
                                            <p:txEl>
                                              <p:pRg st="3" end="3"/>
                                            </p:txEl>
                                          </p:spTgt>
                                        </p:tgtEl>
                                        <p:attrNameLst>
                                          <p:attrName>ppt_y</p:attrName>
                                        </p:attrNameLst>
                                      </p:cBhvr>
                                    </p:anim>
                                    <p:animRot by="21600000">
                                      <p:cBhvr>
                                        <p:cTn id="22" dur="1000" fill="hold">
                                          <p:stCondLst>
                                            <p:cond delay="0"/>
                                          </p:stCondLst>
                                        </p:cTn>
                                        <p:tgtEl>
                                          <p:spTgt spid="16386">
                                            <p:txEl>
                                              <p:pRg st="3" end="3"/>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16387">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16387">
                                            <p:txEl>
                                              <p:pRg st="1" end="1"/>
                                            </p:txEl>
                                          </p:spTgt>
                                        </p:tgtEl>
                                        <p:attrNameLst>
                                          <p:attrName>ppt_w</p:attrName>
                                        </p:attrNameLst>
                                      </p:cBhvr>
                                    </p:anim>
                                    <p:anim by="(#ppt_w*0.50)" calcmode="lin" valueType="num">
                                      <p:cBhvr>
                                        <p:cTn id="28" dur="500" decel="50000" autoRev="1" fill="hold">
                                          <p:stCondLst>
                                            <p:cond delay="0"/>
                                          </p:stCondLst>
                                        </p:cTn>
                                        <p:tgtEl>
                                          <p:spTgt spid="16387">
                                            <p:txEl>
                                              <p:pRg st="1" end="1"/>
                                            </p:txEl>
                                          </p:spTgt>
                                        </p:tgtEl>
                                        <p:attrNameLst>
                                          <p:attrName>ppt_x</p:attrName>
                                        </p:attrNameLst>
                                      </p:cBhvr>
                                    </p:anim>
                                    <p:anim from="(-#ppt_h/2)" to="(#ppt_y)" calcmode="lin" valueType="num">
                                      <p:cBhvr>
                                        <p:cTn id="29" dur="1000" fill="hold">
                                          <p:stCondLst>
                                            <p:cond delay="0"/>
                                          </p:stCondLst>
                                        </p:cTn>
                                        <p:tgtEl>
                                          <p:spTgt spid="16387">
                                            <p:txEl>
                                              <p:pRg st="1" end="1"/>
                                            </p:txEl>
                                          </p:spTgt>
                                        </p:tgtEl>
                                        <p:attrNameLst>
                                          <p:attrName>ppt_y</p:attrName>
                                        </p:attrNameLst>
                                      </p:cBhvr>
                                    </p:anim>
                                    <p:animRot by="21600000">
                                      <p:cBhvr>
                                        <p:cTn id="30" dur="1000" fill="hold">
                                          <p:stCondLst>
                                            <p:cond delay="0"/>
                                          </p:stCondLst>
                                        </p:cTn>
                                        <p:tgtEl>
                                          <p:spTgt spid="16387">
                                            <p:txEl>
                                              <p:pRg st="1" end="1"/>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16387">
                                            <p:txEl>
                                              <p:pRg st="3" end="3"/>
                                            </p:txEl>
                                          </p:spTgt>
                                        </p:tgtEl>
                                        <p:attrNameLst>
                                          <p:attrName>style.visibility</p:attrName>
                                        </p:attrNameLst>
                                      </p:cBhvr>
                                      <p:to>
                                        <p:strVal val="visible"/>
                                      </p:to>
                                    </p:set>
                                    <p:anim by="(-#ppt_w*2)" calcmode="lin" valueType="num">
                                      <p:cBhvr rctx="PPT">
                                        <p:cTn id="35" dur="500" autoRev="1" fill="hold">
                                          <p:stCondLst>
                                            <p:cond delay="0"/>
                                          </p:stCondLst>
                                        </p:cTn>
                                        <p:tgtEl>
                                          <p:spTgt spid="16387">
                                            <p:txEl>
                                              <p:pRg st="3" end="3"/>
                                            </p:txEl>
                                          </p:spTgt>
                                        </p:tgtEl>
                                        <p:attrNameLst>
                                          <p:attrName>ppt_w</p:attrName>
                                        </p:attrNameLst>
                                      </p:cBhvr>
                                    </p:anim>
                                    <p:anim by="(#ppt_w*0.50)" calcmode="lin" valueType="num">
                                      <p:cBhvr>
                                        <p:cTn id="36" dur="500" decel="50000" autoRev="1" fill="hold">
                                          <p:stCondLst>
                                            <p:cond delay="0"/>
                                          </p:stCondLst>
                                        </p:cTn>
                                        <p:tgtEl>
                                          <p:spTgt spid="16387">
                                            <p:txEl>
                                              <p:pRg st="3" end="3"/>
                                            </p:txEl>
                                          </p:spTgt>
                                        </p:tgtEl>
                                        <p:attrNameLst>
                                          <p:attrName>ppt_x</p:attrName>
                                        </p:attrNameLst>
                                      </p:cBhvr>
                                    </p:anim>
                                    <p:anim from="(-#ppt_h/2)" to="(#ppt_y)" calcmode="lin" valueType="num">
                                      <p:cBhvr>
                                        <p:cTn id="37" dur="1000" fill="hold">
                                          <p:stCondLst>
                                            <p:cond delay="0"/>
                                          </p:stCondLst>
                                        </p:cTn>
                                        <p:tgtEl>
                                          <p:spTgt spid="16387">
                                            <p:txEl>
                                              <p:pRg st="3" end="3"/>
                                            </p:txEl>
                                          </p:spTgt>
                                        </p:tgtEl>
                                        <p:attrNameLst>
                                          <p:attrName>ppt_y</p:attrName>
                                        </p:attrNameLst>
                                      </p:cBhvr>
                                    </p:anim>
                                    <p:animRot by="21600000">
                                      <p:cBhvr>
                                        <p:cTn id="38" dur="1000" fill="hold">
                                          <p:stCondLst>
                                            <p:cond delay="0"/>
                                          </p:stCondLst>
                                        </p:cTn>
                                        <p:tgtEl>
                                          <p:spTgt spid="1638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nga">
  <a:themeElements>
    <a:clrScheme name="Slin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n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n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4907</TotalTime>
  <Words>1486</Words>
  <Application>Microsoft Office PowerPoint</Application>
  <PresentationFormat>Bredbild</PresentationFormat>
  <Paragraphs>150</Paragraphs>
  <Slides>17</Slides>
  <Notes>12</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0</vt:i4>
      </vt:variant>
      <vt:variant>
        <vt:lpstr>Bildrubriker</vt:lpstr>
      </vt:variant>
      <vt:variant>
        <vt:i4>17</vt:i4>
      </vt:variant>
    </vt:vector>
  </HeadingPairs>
  <TitlesOfParts>
    <vt:vector size="24" baseType="lpstr">
      <vt:lpstr>Arial</vt:lpstr>
      <vt:lpstr>Calibri</vt:lpstr>
      <vt:lpstr>Century Gothic</vt:lpstr>
      <vt:lpstr>Comic Sans MS</vt:lpstr>
      <vt:lpstr>Times New Roman</vt:lpstr>
      <vt:lpstr>Wingdings 3</vt:lpstr>
      <vt:lpstr>Slinga</vt:lpstr>
      <vt:lpstr>Antikens Rom</vt:lpstr>
      <vt:lpstr>PowerPoint-presentation</vt:lpstr>
      <vt:lpstr>Romarriket  grundas och expanderar</vt:lpstr>
      <vt:lpstr>Roms samhällsklasser</vt:lpstr>
      <vt:lpstr>Hur Rom styrdes</vt:lpstr>
      <vt:lpstr>En annan viktig maktfaktor</vt:lpstr>
      <vt:lpstr>Roms Provinser</vt:lpstr>
      <vt:lpstr>De erövrade områdena</vt:lpstr>
      <vt:lpstr>Positivt och Negativt med Provinserna</vt:lpstr>
      <vt:lpstr>Roms tillbakagång, början till slutet‏</vt:lpstr>
      <vt:lpstr>Kända Diktatorer och kejsare</vt:lpstr>
      <vt:lpstr>Roms sönderfall</vt:lpstr>
      <vt:lpstr>Varför gick romarriket under?</vt:lpstr>
      <vt:lpstr>PowerPoint-presentation</vt:lpstr>
      <vt:lpstr>Politiska orsaker</vt:lpstr>
      <vt:lpstr>Ekonomiska orsaker</vt:lpstr>
      <vt:lpstr>Sociala orsaker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Antikens Rom</dc:title>
  <dc:creator>Matilda Andersson</dc:creator>
  <cp:lastModifiedBy>Elliot Nilsson</cp:lastModifiedBy>
  <cp:revision>50</cp:revision>
  <dcterms:created xsi:type="dcterms:W3CDTF">2014-11-09T12:00:24Z</dcterms:created>
  <dcterms:modified xsi:type="dcterms:W3CDTF">2023-11-27T11:19:17Z</dcterms:modified>
</cp:coreProperties>
</file>