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14630400" cy="8229600"/>
  <p:notesSz cx="8229600" cy="14630400"/>
  <p:embeddedFontLst>
    <p:embeddedFont>
      <p:font typeface="Heebo" pitchFamily="2" charset="-79"/>
      <p:regular r:id="rId7"/>
    </p:embeddedFont>
    <p:embeddedFont>
      <p:font typeface="Montserrat" panose="00000500000000000000" pitchFamily="2" charset="0"/>
      <p:regular r:id="rId8"/>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A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7" d="100"/>
          <a:sy n="57" d="100"/>
        </p:scale>
        <p:origin x="8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37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83488" y="1655088"/>
            <a:ext cx="4919424" cy="4919424"/>
          </a:xfrm>
          <a:prstGeom prst="rect">
            <a:avLst/>
          </a:prstGeom>
        </p:spPr>
      </p:pic>
      <p:sp>
        <p:nvSpPr>
          <p:cNvPr id="4" name="Text 0"/>
          <p:cNvSpPr/>
          <p:nvPr/>
        </p:nvSpPr>
        <p:spPr>
          <a:xfrm>
            <a:off x="6280190" y="2729746"/>
            <a:ext cx="7556421" cy="978218"/>
          </a:xfrm>
          <a:prstGeom prst="rect">
            <a:avLst/>
          </a:prstGeom>
          <a:noFill/>
          <a:ln/>
        </p:spPr>
        <p:txBody>
          <a:bodyPr wrap="none" lIns="0" tIns="0" rIns="0" bIns="0" rtlCol="0" anchor="t"/>
          <a:lstStyle/>
          <a:p>
            <a:pPr marL="0" indent="0">
              <a:lnSpc>
                <a:spcPts val="7700"/>
              </a:lnSpc>
              <a:buNone/>
            </a:pPr>
            <a:r>
              <a:rPr lang="en-US" sz="6150" dirty="0">
                <a:solidFill>
                  <a:srgbClr val="F2F0F4"/>
                </a:solidFill>
                <a:latin typeface="Montserrat" pitchFamily="34" charset="0"/>
                <a:ea typeface="Montserrat" pitchFamily="34" charset="-122"/>
                <a:cs typeface="Montserrat" pitchFamily="34" charset="-120"/>
              </a:rPr>
              <a:t>Edgar Allan Poe</a:t>
            </a:r>
            <a:endParaRPr lang="en-US" sz="6150" dirty="0"/>
          </a:p>
        </p:txBody>
      </p:sp>
      <p:sp>
        <p:nvSpPr>
          <p:cNvPr id="5" name="Text 1"/>
          <p:cNvSpPr/>
          <p:nvPr/>
        </p:nvSpPr>
        <p:spPr>
          <a:xfrm>
            <a:off x="6280190" y="4048125"/>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pitchFamily="34" charset="0"/>
                <a:ea typeface="Heebo" pitchFamily="34" charset="-122"/>
                <a:cs typeface="Heebo" pitchFamily="34" charset="-120"/>
              </a:rPr>
              <a:t>Edgar Allan Poe (1809-1849) var en amerikansk författare känd för sina mörka och mystiska berättelser. Poe var en författare som skrev noveller och dikter. Han var en mästare på att skapa spänning och en obehaglig känsla i sina verk.</a:t>
            </a:r>
            <a:endParaRPr lang="en-US" sz="1750" dirty="0"/>
          </a:p>
        </p:txBody>
      </p:sp>
      <p:sp>
        <p:nvSpPr>
          <p:cNvPr id="6" name="Flödesschema: Process 5">
            <a:extLst>
              <a:ext uri="{FF2B5EF4-FFF2-40B4-BE49-F238E27FC236}">
                <a16:creationId xmlns:a16="http://schemas.microsoft.com/office/drawing/2014/main" id="{BECBBCB6-F33F-77F7-912F-41363FEE8DA7}"/>
              </a:ext>
            </a:extLst>
          </p:cNvPr>
          <p:cNvSpPr/>
          <p:nvPr/>
        </p:nvSpPr>
        <p:spPr>
          <a:xfrm>
            <a:off x="12784667" y="7738533"/>
            <a:ext cx="1845733" cy="491067"/>
          </a:xfrm>
          <a:prstGeom prst="flowChartProcess">
            <a:avLst/>
          </a:prstGeom>
          <a:solidFill>
            <a:srgbClr val="0E0A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422844" y="1650444"/>
            <a:ext cx="4928711" cy="4928711"/>
          </a:xfrm>
          <a:prstGeom prst="rect">
            <a:avLst/>
          </a:prstGeom>
        </p:spPr>
      </p:pic>
      <p:sp>
        <p:nvSpPr>
          <p:cNvPr id="4" name="Text 0"/>
          <p:cNvSpPr/>
          <p:nvPr/>
        </p:nvSpPr>
        <p:spPr>
          <a:xfrm>
            <a:off x="780812" y="790813"/>
            <a:ext cx="5577721" cy="697230"/>
          </a:xfrm>
          <a:prstGeom prst="rect">
            <a:avLst/>
          </a:prstGeom>
          <a:noFill/>
          <a:ln/>
        </p:spPr>
        <p:txBody>
          <a:bodyPr wrap="none" lIns="0" tIns="0" rIns="0" bIns="0" rtlCol="0" anchor="t"/>
          <a:lstStyle/>
          <a:p>
            <a:pPr marL="0" indent="0">
              <a:lnSpc>
                <a:spcPts val="5450"/>
              </a:lnSpc>
              <a:buNone/>
            </a:pPr>
            <a:r>
              <a:rPr lang="en-US" sz="4350" dirty="0">
                <a:solidFill>
                  <a:srgbClr val="F2F0F4"/>
                </a:solidFill>
                <a:latin typeface="Montserrat" pitchFamily="34" charset="0"/>
                <a:ea typeface="Montserrat" pitchFamily="34" charset="-122"/>
                <a:cs typeface="Montserrat" pitchFamily="34" charset="-120"/>
              </a:rPr>
              <a:t>Kända Verk</a:t>
            </a:r>
            <a:endParaRPr lang="en-US" sz="4350" dirty="0"/>
          </a:p>
        </p:txBody>
      </p:sp>
      <p:sp>
        <p:nvSpPr>
          <p:cNvPr id="5" name="Shape 1"/>
          <p:cNvSpPr/>
          <p:nvPr/>
        </p:nvSpPr>
        <p:spPr>
          <a:xfrm>
            <a:off x="780812" y="2073593"/>
            <a:ext cx="501968" cy="501968"/>
          </a:xfrm>
          <a:prstGeom prst="roundRect">
            <a:avLst>
              <a:gd name="adj" fmla="val 18668"/>
            </a:avLst>
          </a:prstGeom>
          <a:solidFill>
            <a:srgbClr val="31136C"/>
          </a:solidFill>
          <a:ln w="7620">
            <a:solidFill>
              <a:srgbClr val="4A2C85"/>
            </a:solidFill>
            <a:prstDash val="solid"/>
          </a:ln>
        </p:spPr>
        <p:txBody>
          <a:bodyPr/>
          <a:lstStyle/>
          <a:p>
            <a:endParaRPr lang="sv-SE"/>
          </a:p>
        </p:txBody>
      </p:sp>
      <p:sp>
        <p:nvSpPr>
          <p:cNvPr id="6" name="Text 2"/>
          <p:cNvSpPr/>
          <p:nvPr/>
        </p:nvSpPr>
        <p:spPr>
          <a:xfrm>
            <a:off x="971312" y="2157174"/>
            <a:ext cx="120848" cy="334685"/>
          </a:xfrm>
          <a:prstGeom prst="rect">
            <a:avLst/>
          </a:prstGeom>
          <a:noFill/>
          <a:ln/>
        </p:spPr>
        <p:txBody>
          <a:bodyPr wrap="none" lIns="0" tIns="0" rIns="0" bIns="0" rtlCol="0" anchor="t"/>
          <a:lstStyle/>
          <a:p>
            <a:pPr marL="0" indent="0" algn="ctr">
              <a:lnSpc>
                <a:spcPts val="2600"/>
              </a:lnSpc>
              <a:buNone/>
            </a:pPr>
            <a:r>
              <a:rPr lang="en-US" sz="2600" dirty="0">
                <a:solidFill>
                  <a:srgbClr val="DCD7E5"/>
                </a:solidFill>
                <a:latin typeface="Montserrat" pitchFamily="34" charset="0"/>
                <a:ea typeface="Montserrat" pitchFamily="34" charset="-122"/>
                <a:cs typeface="Montserrat" pitchFamily="34" charset="-120"/>
              </a:rPr>
              <a:t>1</a:t>
            </a:r>
            <a:endParaRPr lang="en-US" sz="2600" dirty="0"/>
          </a:p>
        </p:txBody>
      </p:sp>
      <p:sp>
        <p:nvSpPr>
          <p:cNvPr id="7" name="Text 3"/>
          <p:cNvSpPr/>
          <p:nvPr/>
        </p:nvSpPr>
        <p:spPr>
          <a:xfrm>
            <a:off x="1505783" y="2073593"/>
            <a:ext cx="2788801" cy="348496"/>
          </a:xfrm>
          <a:prstGeom prst="rect">
            <a:avLst/>
          </a:prstGeom>
          <a:noFill/>
          <a:ln/>
        </p:spPr>
        <p:txBody>
          <a:bodyPr wrap="none" lIns="0" tIns="0" rIns="0" bIns="0" rtlCol="0" anchor="t"/>
          <a:lstStyle/>
          <a:p>
            <a:pPr marL="0" indent="0">
              <a:lnSpc>
                <a:spcPts val="2700"/>
              </a:lnSpc>
              <a:buNone/>
            </a:pPr>
            <a:r>
              <a:rPr lang="en-US" sz="2150" dirty="0">
                <a:solidFill>
                  <a:srgbClr val="DCD7E5"/>
                </a:solidFill>
                <a:latin typeface="Montserrat" pitchFamily="34" charset="0"/>
                <a:ea typeface="Montserrat" pitchFamily="34" charset="-122"/>
                <a:cs typeface="Montserrat" pitchFamily="34" charset="-120"/>
              </a:rPr>
              <a:t>The Raven</a:t>
            </a:r>
            <a:endParaRPr lang="en-US" sz="2150" dirty="0"/>
          </a:p>
        </p:txBody>
      </p:sp>
      <p:sp>
        <p:nvSpPr>
          <p:cNvPr id="8" name="Text 4"/>
          <p:cNvSpPr/>
          <p:nvPr/>
        </p:nvSpPr>
        <p:spPr>
          <a:xfrm>
            <a:off x="1505783" y="2555915"/>
            <a:ext cx="2954774" cy="2498646"/>
          </a:xfrm>
          <a:prstGeom prst="rect">
            <a:avLst/>
          </a:prstGeom>
          <a:noFill/>
          <a:ln/>
        </p:spPr>
        <p:txBody>
          <a:bodyPr wrap="square" lIns="0" tIns="0" rIns="0" bIns="0" rtlCol="0" anchor="t"/>
          <a:lstStyle/>
          <a:p>
            <a:pPr marL="0" indent="0">
              <a:lnSpc>
                <a:spcPts val="2800"/>
              </a:lnSpc>
              <a:buNone/>
            </a:pPr>
            <a:r>
              <a:rPr lang="en-US" sz="1750" dirty="0">
                <a:solidFill>
                  <a:srgbClr val="DCD7E5"/>
                </a:solidFill>
                <a:latin typeface="Heebo" pitchFamily="34" charset="0"/>
                <a:ea typeface="Heebo" pitchFamily="34" charset="-122"/>
                <a:cs typeface="Heebo" pitchFamily="34" charset="-120"/>
              </a:rPr>
              <a:t>Poes mest kända dikt, "The Raven", är en mörk berättelse om sorg, förlust och galenskap. Den berättar om en man som besöks av en mystisk korp som ständigt upprepar ordet "Nevermore".</a:t>
            </a:r>
            <a:endParaRPr lang="en-US" sz="1750" dirty="0"/>
          </a:p>
        </p:txBody>
      </p:sp>
      <p:sp>
        <p:nvSpPr>
          <p:cNvPr id="9" name="Shape 5"/>
          <p:cNvSpPr/>
          <p:nvPr/>
        </p:nvSpPr>
        <p:spPr>
          <a:xfrm>
            <a:off x="4683562" y="2073593"/>
            <a:ext cx="501968" cy="501968"/>
          </a:xfrm>
          <a:prstGeom prst="roundRect">
            <a:avLst>
              <a:gd name="adj" fmla="val 18668"/>
            </a:avLst>
          </a:prstGeom>
          <a:solidFill>
            <a:srgbClr val="31136C"/>
          </a:solidFill>
          <a:ln w="7620">
            <a:solidFill>
              <a:srgbClr val="4A2C85"/>
            </a:solidFill>
            <a:prstDash val="solid"/>
          </a:ln>
        </p:spPr>
        <p:txBody>
          <a:bodyPr/>
          <a:lstStyle/>
          <a:p>
            <a:endParaRPr lang="sv-SE"/>
          </a:p>
        </p:txBody>
      </p:sp>
      <p:sp>
        <p:nvSpPr>
          <p:cNvPr id="10" name="Text 6"/>
          <p:cNvSpPr/>
          <p:nvPr/>
        </p:nvSpPr>
        <p:spPr>
          <a:xfrm>
            <a:off x="4839414" y="2157174"/>
            <a:ext cx="190143" cy="334685"/>
          </a:xfrm>
          <a:prstGeom prst="rect">
            <a:avLst/>
          </a:prstGeom>
          <a:noFill/>
          <a:ln/>
        </p:spPr>
        <p:txBody>
          <a:bodyPr wrap="none" lIns="0" tIns="0" rIns="0" bIns="0" rtlCol="0" anchor="t"/>
          <a:lstStyle/>
          <a:p>
            <a:pPr marL="0" indent="0" algn="ctr">
              <a:lnSpc>
                <a:spcPts val="2600"/>
              </a:lnSpc>
              <a:buNone/>
            </a:pPr>
            <a:r>
              <a:rPr lang="en-US" sz="2600" dirty="0">
                <a:solidFill>
                  <a:srgbClr val="DCD7E5"/>
                </a:solidFill>
                <a:latin typeface="Montserrat" pitchFamily="34" charset="0"/>
                <a:ea typeface="Montserrat" pitchFamily="34" charset="-122"/>
                <a:cs typeface="Montserrat" pitchFamily="34" charset="-120"/>
              </a:rPr>
              <a:t>2</a:t>
            </a:r>
            <a:endParaRPr lang="en-US" sz="2600" dirty="0"/>
          </a:p>
        </p:txBody>
      </p:sp>
      <p:sp>
        <p:nvSpPr>
          <p:cNvPr id="11" name="Text 7"/>
          <p:cNvSpPr/>
          <p:nvPr/>
        </p:nvSpPr>
        <p:spPr>
          <a:xfrm>
            <a:off x="5408533" y="2073593"/>
            <a:ext cx="2788801" cy="348496"/>
          </a:xfrm>
          <a:prstGeom prst="rect">
            <a:avLst/>
          </a:prstGeom>
          <a:noFill/>
          <a:ln/>
        </p:spPr>
        <p:txBody>
          <a:bodyPr wrap="none" lIns="0" tIns="0" rIns="0" bIns="0" rtlCol="0" anchor="t"/>
          <a:lstStyle/>
          <a:p>
            <a:pPr marL="0" indent="0">
              <a:lnSpc>
                <a:spcPts val="2700"/>
              </a:lnSpc>
              <a:buNone/>
            </a:pPr>
            <a:r>
              <a:rPr lang="en-US" sz="2150" dirty="0">
                <a:solidFill>
                  <a:srgbClr val="DCD7E5"/>
                </a:solidFill>
                <a:latin typeface="Montserrat" pitchFamily="34" charset="0"/>
                <a:ea typeface="Montserrat" pitchFamily="34" charset="-122"/>
                <a:cs typeface="Montserrat" pitchFamily="34" charset="-120"/>
              </a:rPr>
              <a:t>The Tell-Tale Heart</a:t>
            </a:r>
            <a:endParaRPr lang="en-US" sz="2150" dirty="0"/>
          </a:p>
        </p:txBody>
      </p:sp>
      <p:sp>
        <p:nvSpPr>
          <p:cNvPr id="12" name="Text 8"/>
          <p:cNvSpPr/>
          <p:nvPr/>
        </p:nvSpPr>
        <p:spPr>
          <a:xfrm>
            <a:off x="5408533" y="2555915"/>
            <a:ext cx="2954774" cy="2498646"/>
          </a:xfrm>
          <a:prstGeom prst="rect">
            <a:avLst/>
          </a:prstGeom>
          <a:noFill/>
          <a:ln/>
        </p:spPr>
        <p:txBody>
          <a:bodyPr wrap="square" lIns="0" tIns="0" rIns="0" bIns="0" rtlCol="0" anchor="t"/>
          <a:lstStyle/>
          <a:p>
            <a:pPr marL="0" indent="0">
              <a:lnSpc>
                <a:spcPts val="2800"/>
              </a:lnSpc>
              <a:buNone/>
            </a:pPr>
            <a:r>
              <a:rPr lang="en-US" sz="1750" dirty="0">
                <a:solidFill>
                  <a:srgbClr val="DCD7E5"/>
                </a:solidFill>
                <a:latin typeface="Heebo" pitchFamily="34" charset="0"/>
                <a:ea typeface="Heebo" pitchFamily="34" charset="-122"/>
                <a:cs typeface="Heebo" pitchFamily="34" charset="-120"/>
              </a:rPr>
              <a:t>I "The Tell-Tale Heart" berättar en man om sitt brott - mordet på en gammal man vars öga han anser vara onaturligt. Han beskriver hur han planerar och utför mordet, men hans skuld plågar honom.</a:t>
            </a:r>
            <a:endParaRPr lang="en-US" sz="1750" dirty="0"/>
          </a:p>
        </p:txBody>
      </p:sp>
      <p:sp>
        <p:nvSpPr>
          <p:cNvPr id="13" name="Shape 9"/>
          <p:cNvSpPr/>
          <p:nvPr/>
        </p:nvSpPr>
        <p:spPr>
          <a:xfrm>
            <a:off x="780812" y="5528548"/>
            <a:ext cx="501968" cy="501968"/>
          </a:xfrm>
          <a:prstGeom prst="roundRect">
            <a:avLst>
              <a:gd name="adj" fmla="val 18668"/>
            </a:avLst>
          </a:prstGeom>
          <a:solidFill>
            <a:srgbClr val="31136C"/>
          </a:solidFill>
          <a:ln w="7620">
            <a:solidFill>
              <a:srgbClr val="4A2C85"/>
            </a:solidFill>
            <a:prstDash val="solid"/>
          </a:ln>
        </p:spPr>
        <p:txBody>
          <a:bodyPr/>
          <a:lstStyle/>
          <a:p>
            <a:endParaRPr lang="sv-SE"/>
          </a:p>
        </p:txBody>
      </p:sp>
      <p:sp>
        <p:nvSpPr>
          <p:cNvPr id="14" name="Text 10"/>
          <p:cNvSpPr/>
          <p:nvPr/>
        </p:nvSpPr>
        <p:spPr>
          <a:xfrm>
            <a:off x="937379" y="5612130"/>
            <a:ext cx="188714" cy="334685"/>
          </a:xfrm>
          <a:prstGeom prst="rect">
            <a:avLst/>
          </a:prstGeom>
          <a:noFill/>
          <a:ln/>
        </p:spPr>
        <p:txBody>
          <a:bodyPr wrap="none" lIns="0" tIns="0" rIns="0" bIns="0" rtlCol="0" anchor="t"/>
          <a:lstStyle/>
          <a:p>
            <a:pPr marL="0" indent="0" algn="ctr">
              <a:lnSpc>
                <a:spcPts val="2600"/>
              </a:lnSpc>
              <a:buNone/>
            </a:pPr>
            <a:r>
              <a:rPr lang="en-US" sz="2600" dirty="0">
                <a:solidFill>
                  <a:srgbClr val="DCD7E5"/>
                </a:solidFill>
                <a:latin typeface="Montserrat" pitchFamily="34" charset="0"/>
                <a:ea typeface="Montserrat" pitchFamily="34" charset="-122"/>
                <a:cs typeface="Montserrat" pitchFamily="34" charset="-120"/>
              </a:rPr>
              <a:t>3</a:t>
            </a:r>
            <a:endParaRPr lang="en-US" sz="2600" dirty="0"/>
          </a:p>
        </p:txBody>
      </p:sp>
      <p:sp>
        <p:nvSpPr>
          <p:cNvPr id="15" name="Text 11"/>
          <p:cNvSpPr/>
          <p:nvPr/>
        </p:nvSpPr>
        <p:spPr>
          <a:xfrm>
            <a:off x="1505783" y="5528548"/>
            <a:ext cx="4166711" cy="348496"/>
          </a:xfrm>
          <a:prstGeom prst="rect">
            <a:avLst/>
          </a:prstGeom>
          <a:noFill/>
          <a:ln/>
        </p:spPr>
        <p:txBody>
          <a:bodyPr wrap="none" lIns="0" tIns="0" rIns="0" bIns="0" rtlCol="0" anchor="t"/>
          <a:lstStyle/>
          <a:p>
            <a:pPr marL="0" indent="0">
              <a:lnSpc>
                <a:spcPts val="2700"/>
              </a:lnSpc>
              <a:buNone/>
            </a:pPr>
            <a:r>
              <a:rPr lang="en-US" sz="2150" dirty="0">
                <a:solidFill>
                  <a:srgbClr val="DCD7E5"/>
                </a:solidFill>
                <a:latin typeface="Montserrat" pitchFamily="34" charset="0"/>
                <a:ea typeface="Montserrat" pitchFamily="34" charset="-122"/>
                <a:cs typeface="Montserrat" pitchFamily="34" charset="-120"/>
              </a:rPr>
              <a:t>The Fall of the House of Usher</a:t>
            </a:r>
            <a:endParaRPr lang="en-US" sz="2150" dirty="0"/>
          </a:p>
        </p:txBody>
      </p:sp>
      <p:sp>
        <p:nvSpPr>
          <p:cNvPr id="16" name="Text 12"/>
          <p:cNvSpPr/>
          <p:nvPr/>
        </p:nvSpPr>
        <p:spPr>
          <a:xfrm>
            <a:off x="1505783" y="6010870"/>
            <a:ext cx="6857405" cy="1427798"/>
          </a:xfrm>
          <a:prstGeom prst="rect">
            <a:avLst/>
          </a:prstGeom>
          <a:noFill/>
          <a:ln/>
        </p:spPr>
        <p:txBody>
          <a:bodyPr wrap="square" lIns="0" tIns="0" rIns="0" bIns="0" rtlCol="0" anchor="t"/>
          <a:lstStyle/>
          <a:p>
            <a:pPr marL="0" indent="0">
              <a:lnSpc>
                <a:spcPts val="2800"/>
              </a:lnSpc>
              <a:buNone/>
            </a:pPr>
            <a:r>
              <a:rPr lang="en-US" sz="1750" dirty="0">
                <a:solidFill>
                  <a:srgbClr val="DCD7E5"/>
                </a:solidFill>
                <a:latin typeface="Heebo" pitchFamily="34" charset="0"/>
                <a:ea typeface="Heebo" pitchFamily="34" charset="-122"/>
                <a:cs typeface="Heebo" pitchFamily="34" charset="-120"/>
              </a:rPr>
              <a:t>I novellen "The Fall of the House of Usher" berättar Poe om en man som besöker sin sjuka vän Roderick Usher. Roderick lider av en sjukdom både fysiskt och psykiskt, och hans hus är ett spegelbild av hur han mår.</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418796" y="1646396"/>
            <a:ext cx="4936808" cy="4936808"/>
          </a:xfrm>
          <a:prstGeom prst="rect">
            <a:avLst/>
          </a:prstGeom>
        </p:spPr>
      </p:pic>
      <p:sp>
        <p:nvSpPr>
          <p:cNvPr id="4" name="Text 0"/>
          <p:cNvSpPr/>
          <p:nvPr/>
        </p:nvSpPr>
        <p:spPr>
          <a:xfrm>
            <a:off x="769620" y="606504"/>
            <a:ext cx="5497592" cy="687110"/>
          </a:xfrm>
          <a:prstGeom prst="rect">
            <a:avLst/>
          </a:prstGeom>
          <a:noFill/>
          <a:ln/>
        </p:spPr>
        <p:txBody>
          <a:bodyPr wrap="none" lIns="0" tIns="0" rIns="0" bIns="0" rtlCol="0" anchor="t"/>
          <a:lstStyle/>
          <a:p>
            <a:pPr marL="0" indent="0">
              <a:lnSpc>
                <a:spcPts val="5400"/>
              </a:lnSpc>
              <a:buNone/>
            </a:pPr>
            <a:r>
              <a:rPr lang="en-US" sz="4300" dirty="0">
                <a:solidFill>
                  <a:srgbClr val="F2F0F4"/>
                </a:solidFill>
                <a:latin typeface="Montserrat" pitchFamily="34" charset="0"/>
                <a:ea typeface="Montserrat" pitchFamily="34" charset="-122"/>
                <a:cs typeface="Montserrat" pitchFamily="34" charset="-120"/>
              </a:rPr>
              <a:t>Poes Liv och Karriär</a:t>
            </a:r>
            <a:endParaRPr lang="en-US" sz="4300" dirty="0"/>
          </a:p>
        </p:txBody>
      </p:sp>
      <p:sp>
        <p:nvSpPr>
          <p:cNvPr id="5" name="Shape 1"/>
          <p:cNvSpPr/>
          <p:nvPr/>
        </p:nvSpPr>
        <p:spPr>
          <a:xfrm>
            <a:off x="1084183" y="1623417"/>
            <a:ext cx="30480" cy="5999559"/>
          </a:xfrm>
          <a:prstGeom prst="roundRect">
            <a:avLst>
              <a:gd name="adj" fmla="val 303018"/>
            </a:avLst>
          </a:prstGeom>
          <a:solidFill>
            <a:srgbClr val="4A2C85"/>
          </a:solidFill>
          <a:ln/>
        </p:spPr>
        <p:txBody>
          <a:bodyPr/>
          <a:lstStyle/>
          <a:p>
            <a:endParaRPr lang="sv-SE"/>
          </a:p>
        </p:txBody>
      </p:sp>
      <p:sp>
        <p:nvSpPr>
          <p:cNvPr id="6" name="Shape 2"/>
          <p:cNvSpPr/>
          <p:nvPr/>
        </p:nvSpPr>
        <p:spPr>
          <a:xfrm>
            <a:off x="1316295" y="2102763"/>
            <a:ext cx="769620" cy="30480"/>
          </a:xfrm>
          <a:prstGeom prst="roundRect">
            <a:avLst>
              <a:gd name="adj" fmla="val 303018"/>
            </a:avLst>
          </a:prstGeom>
          <a:solidFill>
            <a:srgbClr val="4A2C85"/>
          </a:solidFill>
          <a:ln/>
        </p:spPr>
        <p:txBody>
          <a:bodyPr/>
          <a:lstStyle/>
          <a:p>
            <a:endParaRPr lang="sv-SE"/>
          </a:p>
        </p:txBody>
      </p:sp>
      <p:sp>
        <p:nvSpPr>
          <p:cNvPr id="7" name="Shape 3"/>
          <p:cNvSpPr/>
          <p:nvPr/>
        </p:nvSpPr>
        <p:spPr>
          <a:xfrm>
            <a:off x="852071" y="1870710"/>
            <a:ext cx="494705" cy="494705"/>
          </a:xfrm>
          <a:prstGeom prst="roundRect">
            <a:avLst>
              <a:gd name="adj" fmla="val 18670"/>
            </a:avLst>
          </a:prstGeom>
          <a:solidFill>
            <a:srgbClr val="31136C"/>
          </a:solidFill>
          <a:ln w="7620">
            <a:solidFill>
              <a:srgbClr val="4A2C85"/>
            </a:solidFill>
            <a:prstDash val="solid"/>
          </a:ln>
        </p:spPr>
        <p:txBody>
          <a:bodyPr/>
          <a:lstStyle/>
          <a:p>
            <a:endParaRPr lang="sv-SE"/>
          </a:p>
        </p:txBody>
      </p:sp>
      <p:sp>
        <p:nvSpPr>
          <p:cNvPr id="8" name="Text 4"/>
          <p:cNvSpPr/>
          <p:nvPr/>
        </p:nvSpPr>
        <p:spPr>
          <a:xfrm>
            <a:off x="1039832" y="1953101"/>
            <a:ext cx="119063" cy="329803"/>
          </a:xfrm>
          <a:prstGeom prst="rect">
            <a:avLst/>
          </a:prstGeom>
          <a:noFill/>
          <a:ln/>
        </p:spPr>
        <p:txBody>
          <a:bodyPr wrap="none" lIns="0" tIns="0" rIns="0" bIns="0" rtlCol="0" anchor="t"/>
          <a:lstStyle/>
          <a:p>
            <a:pPr marL="0" indent="0" algn="ctr">
              <a:lnSpc>
                <a:spcPts val="2550"/>
              </a:lnSpc>
              <a:buNone/>
            </a:pPr>
            <a:r>
              <a:rPr lang="en-US" sz="2550" dirty="0">
                <a:solidFill>
                  <a:srgbClr val="DCD7E5"/>
                </a:solidFill>
                <a:latin typeface="Montserrat" pitchFamily="34" charset="0"/>
                <a:ea typeface="Montserrat" pitchFamily="34" charset="-122"/>
                <a:cs typeface="Montserrat" pitchFamily="34" charset="-120"/>
              </a:rPr>
              <a:t>1</a:t>
            </a:r>
            <a:endParaRPr lang="en-US" sz="2550" dirty="0"/>
          </a:p>
        </p:txBody>
      </p:sp>
      <p:sp>
        <p:nvSpPr>
          <p:cNvPr id="9" name="Text 5"/>
          <p:cNvSpPr/>
          <p:nvPr/>
        </p:nvSpPr>
        <p:spPr>
          <a:xfrm>
            <a:off x="2308860" y="1843207"/>
            <a:ext cx="2748796" cy="343614"/>
          </a:xfrm>
          <a:prstGeom prst="rect">
            <a:avLst/>
          </a:prstGeom>
          <a:noFill/>
          <a:ln/>
        </p:spPr>
        <p:txBody>
          <a:bodyPr wrap="none" lIns="0" tIns="0" rIns="0" bIns="0" rtlCol="0" anchor="t"/>
          <a:lstStyle/>
          <a:p>
            <a:pPr marL="0" indent="0" algn="l">
              <a:lnSpc>
                <a:spcPts val="2700"/>
              </a:lnSpc>
              <a:buNone/>
            </a:pPr>
            <a:r>
              <a:rPr lang="en-US" sz="2150" dirty="0">
                <a:solidFill>
                  <a:srgbClr val="DCD7E5"/>
                </a:solidFill>
                <a:latin typeface="Montserrat" pitchFamily="34" charset="0"/>
                <a:ea typeface="Montserrat" pitchFamily="34" charset="-122"/>
                <a:cs typeface="Montserrat" pitchFamily="34" charset="-120"/>
              </a:rPr>
              <a:t>Tidigt Liv</a:t>
            </a:r>
            <a:endParaRPr lang="en-US" sz="2150" dirty="0"/>
          </a:p>
        </p:txBody>
      </p:sp>
      <p:sp>
        <p:nvSpPr>
          <p:cNvPr id="10" name="Text 6"/>
          <p:cNvSpPr/>
          <p:nvPr/>
        </p:nvSpPr>
        <p:spPr>
          <a:xfrm>
            <a:off x="2308860" y="2318742"/>
            <a:ext cx="6065520" cy="1055489"/>
          </a:xfrm>
          <a:prstGeom prst="rect">
            <a:avLst/>
          </a:prstGeom>
          <a:noFill/>
          <a:ln/>
        </p:spPr>
        <p:txBody>
          <a:bodyPr wrap="square" lIns="0" tIns="0" rIns="0" bIns="0" rtlCol="0" anchor="t"/>
          <a:lstStyle/>
          <a:p>
            <a:pPr marL="0" indent="0" algn="l">
              <a:lnSpc>
                <a:spcPts val="2750"/>
              </a:lnSpc>
              <a:buNone/>
            </a:pPr>
            <a:r>
              <a:rPr lang="en-US" sz="1700" dirty="0">
                <a:solidFill>
                  <a:srgbClr val="DCD7E5"/>
                </a:solidFill>
                <a:latin typeface="Heebo" pitchFamily="34" charset="0"/>
                <a:ea typeface="Heebo" pitchFamily="34" charset="-122"/>
                <a:cs typeface="Heebo" pitchFamily="34" charset="-120"/>
              </a:rPr>
              <a:t>Poe föddes i Boston och förlorade sin mamma tidigt. Han växte upp hos fosterfamiljer och studerade vid "University of Virginia".</a:t>
            </a:r>
            <a:endParaRPr lang="en-US" sz="1700" dirty="0"/>
          </a:p>
        </p:txBody>
      </p:sp>
      <p:sp>
        <p:nvSpPr>
          <p:cNvPr id="11" name="Shape 7"/>
          <p:cNvSpPr/>
          <p:nvPr/>
        </p:nvSpPr>
        <p:spPr>
          <a:xfrm>
            <a:off x="1316295" y="4293156"/>
            <a:ext cx="769620" cy="30480"/>
          </a:xfrm>
          <a:prstGeom prst="roundRect">
            <a:avLst>
              <a:gd name="adj" fmla="val 303018"/>
            </a:avLst>
          </a:prstGeom>
          <a:solidFill>
            <a:srgbClr val="4A2C85"/>
          </a:solidFill>
          <a:ln/>
        </p:spPr>
        <p:txBody>
          <a:bodyPr/>
          <a:lstStyle/>
          <a:p>
            <a:endParaRPr lang="sv-SE"/>
          </a:p>
        </p:txBody>
      </p:sp>
      <p:sp>
        <p:nvSpPr>
          <p:cNvPr id="12" name="Shape 8"/>
          <p:cNvSpPr/>
          <p:nvPr/>
        </p:nvSpPr>
        <p:spPr>
          <a:xfrm>
            <a:off x="852071" y="4061103"/>
            <a:ext cx="494705" cy="494705"/>
          </a:xfrm>
          <a:prstGeom prst="roundRect">
            <a:avLst>
              <a:gd name="adj" fmla="val 18670"/>
            </a:avLst>
          </a:prstGeom>
          <a:solidFill>
            <a:srgbClr val="31136C"/>
          </a:solidFill>
          <a:ln w="7620">
            <a:solidFill>
              <a:srgbClr val="4A2C85"/>
            </a:solidFill>
            <a:prstDash val="solid"/>
          </a:ln>
        </p:spPr>
        <p:txBody>
          <a:bodyPr/>
          <a:lstStyle/>
          <a:p>
            <a:endParaRPr lang="sv-SE"/>
          </a:p>
        </p:txBody>
      </p:sp>
      <p:sp>
        <p:nvSpPr>
          <p:cNvPr id="13" name="Text 9"/>
          <p:cNvSpPr/>
          <p:nvPr/>
        </p:nvSpPr>
        <p:spPr>
          <a:xfrm>
            <a:off x="1005780" y="4143494"/>
            <a:ext cx="187285" cy="329803"/>
          </a:xfrm>
          <a:prstGeom prst="rect">
            <a:avLst/>
          </a:prstGeom>
          <a:noFill/>
          <a:ln/>
        </p:spPr>
        <p:txBody>
          <a:bodyPr wrap="none" lIns="0" tIns="0" rIns="0" bIns="0" rtlCol="0" anchor="t"/>
          <a:lstStyle/>
          <a:p>
            <a:pPr marL="0" indent="0" algn="ctr">
              <a:lnSpc>
                <a:spcPts val="2550"/>
              </a:lnSpc>
              <a:buNone/>
            </a:pPr>
            <a:r>
              <a:rPr lang="en-US" sz="2550" dirty="0">
                <a:solidFill>
                  <a:srgbClr val="DCD7E5"/>
                </a:solidFill>
                <a:latin typeface="Montserrat" pitchFamily="34" charset="0"/>
                <a:ea typeface="Montserrat" pitchFamily="34" charset="-122"/>
                <a:cs typeface="Montserrat" pitchFamily="34" charset="-120"/>
              </a:rPr>
              <a:t>2</a:t>
            </a:r>
            <a:endParaRPr lang="en-US" sz="2550" dirty="0"/>
          </a:p>
        </p:txBody>
      </p:sp>
      <p:sp>
        <p:nvSpPr>
          <p:cNvPr id="14" name="Text 10"/>
          <p:cNvSpPr/>
          <p:nvPr/>
        </p:nvSpPr>
        <p:spPr>
          <a:xfrm>
            <a:off x="2308860" y="4033599"/>
            <a:ext cx="2748796" cy="343614"/>
          </a:xfrm>
          <a:prstGeom prst="rect">
            <a:avLst/>
          </a:prstGeom>
          <a:noFill/>
          <a:ln/>
        </p:spPr>
        <p:txBody>
          <a:bodyPr wrap="none" lIns="0" tIns="0" rIns="0" bIns="0" rtlCol="0" anchor="t"/>
          <a:lstStyle/>
          <a:p>
            <a:pPr marL="0" indent="0" algn="l">
              <a:lnSpc>
                <a:spcPts val="2700"/>
              </a:lnSpc>
              <a:buNone/>
            </a:pPr>
            <a:r>
              <a:rPr lang="en-US" sz="2150" dirty="0">
                <a:solidFill>
                  <a:srgbClr val="DCD7E5"/>
                </a:solidFill>
                <a:latin typeface="Montserrat" pitchFamily="34" charset="0"/>
                <a:ea typeface="Montserrat" pitchFamily="34" charset="-122"/>
                <a:cs typeface="Montserrat" pitchFamily="34" charset="-120"/>
              </a:rPr>
              <a:t>Skrivande</a:t>
            </a:r>
            <a:endParaRPr lang="en-US" sz="2150" dirty="0"/>
          </a:p>
        </p:txBody>
      </p:sp>
      <p:sp>
        <p:nvSpPr>
          <p:cNvPr id="15" name="Text 11"/>
          <p:cNvSpPr/>
          <p:nvPr/>
        </p:nvSpPr>
        <p:spPr>
          <a:xfrm>
            <a:off x="2308860" y="4509135"/>
            <a:ext cx="6065520" cy="703659"/>
          </a:xfrm>
          <a:prstGeom prst="rect">
            <a:avLst/>
          </a:prstGeom>
          <a:noFill/>
          <a:ln/>
        </p:spPr>
        <p:txBody>
          <a:bodyPr wrap="square" lIns="0" tIns="0" rIns="0" bIns="0" rtlCol="0" anchor="t"/>
          <a:lstStyle/>
          <a:p>
            <a:pPr marL="0" indent="0" algn="l">
              <a:lnSpc>
                <a:spcPts val="2750"/>
              </a:lnSpc>
              <a:buNone/>
            </a:pPr>
            <a:r>
              <a:rPr lang="en-US" sz="1700" dirty="0">
                <a:solidFill>
                  <a:srgbClr val="DCD7E5"/>
                </a:solidFill>
                <a:latin typeface="Heebo" pitchFamily="34" charset="0"/>
                <a:ea typeface="Heebo" pitchFamily="34" charset="-122"/>
                <a:cs typeface="Heebo" pitchFamily="34" charset="-120"/>
              </a:rPr>
              <a:t>Poe började skriva tidigt och fick tidigt publicerat i tidningar. Han arbetade också som redaktör och kritiker.</a:t>
            </a:r>
            <a:endParaRPr lang="en-US" sz="1700" dirty="0"/>
          </a:p>
        </p:txBody>
      </p:sp>
      <p:sp>
        <p:nvSpPr>
          <p:cNvPr id="16" name="Shape 12"/>
          <p:cNvSpPr/>
          <p:nvPr/>
        </p:nvSpPr>
        <p:spPr>
          <a:xfrm>
            <a:off x="1316295" y="6131719"/>
            <a:ext cx="769620" cy="30480"/>
          </a:xfrm>
          <a:prstGeom prst="roundRect">
            <a:avLst>
              <a:gd name="adj" fmla="val 303018"/>
            </a:avLst>
          </a:prstGeom>
          <a:solidFill>
            <a:srgbClr val="4A2C85"/>
          </a:solidFill>
          <a:ln/>
        </p:spPr>
        <p:txBody>
          <a:bodyPr/>
          <a:lstStyle/>
          <a:p>
            <a:endParaRPr lang="sv-SE"/>
          </a:p>
        </p:txBody>
      </p:sp>
      <p:sp>
        <p:nvSpPr>
          <p:cNvPr id="17" name="Shape 13"/>
          <p:cNvSpPr/>
          <p:nvPr/>
        </p:nvSpPr>
        <p:spPr>
          <a:xfrm>
            <a:off x="852071" y="5899666"/>
            <a:ext cx="494705" cy="494705"/>
          </a:xfrm>
          <a:prstGeom prst="roundRect">
            <a:avLst>
              <a:gd name="adj" fmla="val 18670"/>
            </a:avLst>
          </a:prstGeom>
          <a:solidFill>
            <a:srgbClr val="31136C"/>
          </a:solidFill>
          <a:ln w="7620">
            <a:solidFill>
              <a:srgbClr val="4A2C85"/>
            </a:solidFill>
            <a:prstDash val="solid"/>
          </a:ln>
        </p:spPr>
        <p:txBody>
          <a:bodyPr/>
          <a:lstStyle/>
          <a:p>
            <a:endParaRPr lang="sv-SE"/>
          </a:p>
        </p:txBody>
      </p:sp>
      <p:sp>
        <p:nvSpPr>
          <p:cNvPr id="18" name="Text 14"/>
          <p:cNvSpPr/>
          <p:nvPr/>
        </p:nvSpPr>
        <p:spPr>
          <a:xfrm>
            <a:off x="1006376" y="5982057"/>
            <a:ext cx="185976" cy="329803"/>
          </a:xfrm>
          <a:prstGeom prst="rect">
            <a:avLst/>
          </a:prstGeom>
          <a:noFill/>
          <a:ln/>
        </p:spPr>
        <p:txBody>
          <a:bodyPr wrap="none" lIns="0" tIns="0" rIns="0" bIns="0" rtlCol="0" anchor="t"/>
          <a:lstStyle/>
          <a:p>
            <a:pPr marL="0" indent="0" algn="ctr">
              <a:lnSpc>
                <a:spcPts val="2550"/>
              </a:lnSpc>
              <a:buNone/>
            </a:pPr>
            <a:r>
              <a:rPr lang="en-US" sz="2550" dirty="0">
                <a:solidFill>
                  <a:srgbClr val="DCD7E5"/>
                </a:solidFill>
                <a:latin typeface="Montserrat" pitchFamily="34" charset="0"/>
                <a:ea typeface="Montserrat" pitchFamily="34" charset="-122"/>
                <a:cs typeface="Montserrat" pitchFamily="34" charset="-120"/>
              </a:rPr>
              <a:t>3</a:t>
            </a:r>
            <a:endParaRPr lang="en-US" sz="2550" dirty="0"/>
          </a:p>
        </p:txBody>
      </p:sp>
      <p:sp>
        <p:nvSpPr>
          <p:cNvPr id="19" name="Text 15"/>
          <p:cNvSpPr/>
          <p:nvPr/>
        </p:nvSpPr>
        <p:spPr>
          <a:xfrm>
            <a:off x="2308860" y="5872163"/>
            <a:ext cx="2748796" cy="343614"/>
          </a:xfrm>
          <a:prstGeom prst="rect">
            <a:avLst/>
          </a:prstGeom>
          <a:noFill/>
          <a:ln/>
        </p:spPr>
        <p:txBody>
          <a:bodyPr wrap="none" lIns="0" tIns="0" rIns="0" bIns="0" rtlCol="0" anchor="t"/>
          <a:lstStyle/>
          <a:p>
            <a:pPr marL="0" indent="0" algn="l">
              <a:lnSpc>
                <a:spcPts val="2700"/>
              </a:lnSpc>
              <a:buNone/>
            </a:pPr>
            <a:r>
              <a:rPr lang="en-US" sz="2150" dirty="0">
                <a:solidFill>
                  <a:srgbClr val="DCD7E5"/>
                </a:solidFill>
                <a:latin typeface="Montserrat" pitchFamily="34" charset="0"/>
                <a:ea typeface="Montserrat" pitchFamily="34" charset="-122"/>
                <a:cs typeface="Montserrat" pitchFamily="34" charset="-120"/>
              </a:rPr>
              <a:t>Senare År</a:t>
            </a:r>
            <a:endParaRPr lang="en-US" sz="2150" dirty="0"/>
          </a:p>
        </p:txBody>
      </p:sp>
      <p:sp>
        <p:nvSpPr>
          <p:cNvPr id="20" name="Text 16"/>
          <p:cNvSpPr/>
          <p:nvPr/>
        </p:nvSpPr>
        <p:spPr>
          <a:xfrm>
            <a:off x="2308860" y="6347698"/>
            <a:ext cx="6065520" cy="1055489"/>
          </a:xfrm>
          <a:prstGeom prst="rect">
            <a:avLst/>
          </a:prstGeom>
          <a:noFill/>
          <a:ln/>
        </p:spPr>
        <p:txBody>
          <a:bodyPr wrap="square" lIns="0" tIns="0" rIns="0" bIns="0" rtlCol="0" anchor="t"/>
          <a:lstStyle/>
          <a:p>
            <a:pPr marL="0" indent="0" algn="l">
              <a:lnSpc>
                <a:spcPts val="2750"/>
              </a:lnSpc>
              <a:buNone/>
            </a:pPr>
            <a:r>
              <a:rPr lang="en-US" sz="1700" dirty="0">
                <a:solidFill>
                  <a:srgbClr val="DCD7E5"/>
                </a:solidFill>
                <a:latin typeface="Heebo" pitchFamily="34" charset="0"/>
                <a:ea typeface="Heebo" pitchFamily="34" charset="-122"/>
                <a:cs typeface="Heebo" pitchFamily="34" charset="-120"/>
              </a:rPr>
              <a:t>Poe gifte sig med sin kusin Virginia Clemm, men hon dog ung. Poe fortsatte att skriva fram till sin död, som trots ha inträffat efter en alkoholöverdos.</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nSpc>
                <a:spcPts val="5550"/>
              </a:lnSpc>
              <a:buNone/>
            </a:pPr>
            <a:r>
              <a:rPr lang="en-US" sz="4450" dirty="0">
                <a:solidFill>
                  <a:srgbClr val="F2F0F4"/>
                </a:solidFill>
                <a:latin typeface="Montserrat" pitchFamily="34" charset="0"/>
                <a:ea typeface="Montserrat" pitchFamily="34" charset="-122"/>
                <a:cs typeface="Montserrat" pitchFamily="34" charset="-120"/>
              </a:rPr>
              <a:t>Poes Inflytande</a:t>
            </a:r>
            <a:endParaRPr lang="en-US" sz="4450" dirty="0"/>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2F0F4"/>
                </a:solidFill>
                <a:latin typeface="Montserrat" pitchFamily="34" charset="0"/>
                <a:ea typeface="Montserrat" pitchFamily="34" charset="-122"/>
                <a:cs typeface="Montserrat" pitchFamily="34" charset="-120"/>
              </a:rPr>
              <a:t>Skräck</a:t>
            </a:r>
            <a:endParaRPr lang="en-US" sz="2200" dirty="0"/>
          </a:p>
        </p:txBody>
      </p:sp>
      <p:sp>
        <p:nvSpPr>
          <p:cNvPr id="4" name="Text 2"/>
          <p:cNvSpPr/>
          <p:nvPr/>
        </p:nvSpPr>
        <p:spPr>
          <a:xfrm>
            <a:off x="793790" y="3852505"/>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pitchFamily="34" charset="0"/>
                <a:ea typeface="Heebo" pitchFamily="34" charset="-122"/>
                <a:cs typeface="Heebo" pitchFamily="34" charset="-120"/>
              </a:rPr>
              <a:t>Poes mörka och psykologiska skräckhistorier var banbrytande. Han skapade en ny typ av skräcklitteratur som utforskade det mänskliga psyket och den mörka sidan av människans natur.</a:t>
            </a:r>
            <a:endParaRPr lang="en-US" sz="1750" dirty="0"/>
          </a:p>
        </p:txBody>
      </p:sp>
      <p:sp>
        <p:nvSpPr>
          <p:cNvPr id="5" name="Text 3"/>
          <p:cNvSpPr/>
          <p:nvPr/>
        </p:nvSpPr>
        <p:spPr>
          <a:xfrm>
            <a:off x="5332928" y="327136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2F0F4"/>
                </a:solidFill>
                <a:latin typeface="Montserrat" pitchFamily="34" charset="0"/>
                <a:ea typeface="Montserrat" pitchFamily="34" charset="-122"/>
                <a:cs typeface="Montserrat" pitchFamily="34" charset="-120"/>
              </a:rPr>
              <a:t>Mystik</a:t>
            </a:r>
            <a:endParaRPr lang="en-US" sz="2200" dirty="0"/>
          </a:p>
        </p:txBody>
      </p:sp>
      <p:sp>
        <p:nvSpPr>
          <p:cNvPr id="6" name="Text 4"/>
          <p:cNvSpPr/>
          <p:nvPr/>
        </p:nvSpPr>
        <p:spPr>
          <a:xfrm>
            <a:off x="5332928" y="3852505"/>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pitchFamily="34" charset="0"/>
                <a:ea typeface="Heebo" pitchFamily="34" charset="-122"/>
                <a:cs typeface="Heebo" pitchFamily="34" charset="-120"/>
              </a:rPr>
              <a:t>Poe var en mästare i att skapa en känsla av mystik och spänning i sina berättelser. Han använde sig av mörka symboler och metaforer för att skapa en känsla av det okända och det övernaturliga.</a:t>
            </a:r>
            <a:endParaRPr lang="en-US" sz="1750" dirty="0"/>
          </a:p>
        </p:txBody>
      </p:sp>
      <p:sp>
        <p:nvSpPr>
          <p:cNvPr id="7" name="Text 5"/>
          <p:cNvSpPr/>
          <p:nvPr/>
        </p:nvSpPr>
        <p:spPr>
          <a:xfrm>
            <a:off x="9872067" y="327136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2F0F4"/>
                </a:solidFill>
                <a:latin typeface="Montserrat" pitchFamily="34" charset="0"/>
                <a:ea typeface="Montserrat" pitchFamily="34" charset="-122"/>
                <a:cs typeface="Montserrat" pitchFamily="34" charset="-120"/>
              </a:rPr>
              <a:t>Litteratur</a:t>
            </a:r>
            <a:endParaRPr lang="en-US" sz="2200" dirty="0"/>
          </a:p>
        </p:txBody>
      </p:sp>
      <p:sp>
        <p:nvSpPr>
          <p:cNvPr id="8" name="Text 6"/>
          <p:cNvSpPr/>
          <p:nvPr/>
        </p:nvSpPr>
        <p:spPr>
          <a:xfrm>
            <a:off x="9872067" y="3852505"/>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pitchFamily="34" charset="0"/>
                <a:ea typeface="Heebo" pitchFamily="34" charset="-122"/>
                <a:cs typeface="Heebo" pitchFamily="34" charset="-120"/>
              </a:rPr>
              <a:t>Poes verk har inspirerat många författare och konstnärer. Han är fortfarande en av de mest lästa och inflytelserika författarna i världen.</a:t>
            </a:r>
            <a:endParaRPr lang="en-US" sz="1750" dirty="0"/>
          </a:p>
        </p:txBody>
      </p:sp>
      <p:sp>
        <p:nvSpPr>
          <p:cNvPr id="9" name="Rektangel 8">
            <a:extLst>
              <a:ext uri="{FF2B5EF4-FFF2-40B4-BE49-F238E27FC236}">
                <a16:creationId xmlns:a16="http://schemas.microsoft.com/office/drawing/2014/main" id="{24EAA1BD-4BD3-A957-DB5A-59EF5DA84232}"/>
              </a:ext>
            </a:extLst>
          </p:cNvPr>
          <p:cNvSpPr/>
          <p:nvPr/>
        </p:nvSpPr>
        <p:spPr>
          <a:xfrm>
            <a:off x="12707302" y="7738533"/>
            <a:ext cx="1923098" cy="491067"/>
          </a:xfrm>
          <a:prstGeom prst="rect">
            <a:avLst/>
          </a:prstGeom>
          <a:solidFill>
            <a:srgbClr val="0E0A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369</Words>
  <Application>Microsoft Office PowerPoint</Application>
  <PresentationFormat>Anpassad</PresentationFormat>
  <Paragraphs>33</Paragraphs>
  <Slides>4</Slides>
  <Notes>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4</vt:i4>
      </vt:variant>
    </vt:vector>
  </HeadingPairs>
  <TitlesOfParts>
    <vt:vector size="8" baseType="lpstr">
      <vt:lpstr>Heebo</vt:lpstr>
      <vt:lpstr>Arial</vt:lpstr>
      <vt:lpstr>Montserrat</vt:lpstr>
      <vt:lpstr>Office Theme</vt:lpstr>
      <vt:lpstr>PowerPoint-presentation</vt:lpstr>
      <vt:lpstr>PowerPoint-presentation</vt:lpstr>
      <vt:lpstr>PowerPoint-presentation</vt:lpstr>
      <vt:lpstr>PowerPoint-presentation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Elliot Nilsson</cp:lastModifiedBy>
  <cp:revision>2</cp:revision>
  <dcterms:created xsi:type="dcterms:W3CDTF">2024-09-16T07:51:46Z</dcterms:created>
  <dcterms:modified xsi:type="dcterms:W3CDTF">2024-09-16T08:03:49Z</dcterms:modified>
</cp:coreProperties>
</file>